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87" r:id="rId9"/>
    <p:sldId id="288" r:id="rId10"/>
    <p:sldId id="282" r:id="rId11"/>
    <p:sldId id="290" r:id="rId12"/>
    <p:sldId id="261" r:id="rId13"/>
    <p:sldId id="264" r:id="rId14"/>
    <p:sldId id="275" r:id="rId15"/>
    <p:sldId id="272" r:id="rId16"/>
    <p:sldId id="279" r:id="rId17"/>
    <p:sldId id="276" r:id="rId18"/>
    <p:sldId id="284" r:id="rId19"/>
    <p:sldId id="285" r:id="rId20"/>
    <p:sldId id="291" r:id="rId21"/>
    <p:sldId id="286" r:id="rId22"/>
    <p:sldId id="29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96F258-C2DD-431F-B9F4-1D911E539AAE}" type="datetimeFigureOut">
              <a:rPr lang="tr-TR" smtClean="0"/>
              <a:t>03.01.2020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46A013-FFAF-4940-806B-707A65D5CD3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ihbarweb.org.tr/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mage3.slideserve.com/6069894/slide37-l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6069894/s-zel-zorbal-k-l.jpg" TargetMode="External"/><Relationship Id="rId2" Type="http://schemas.openxmlformats.org/officeDocument/2006/relationships/hyperlink" Target="https://image3.slideserve.com/6069894/fiziksel-zorbal-k-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6069894/cinsel-zorbal-k-l.jpg" TargetMode="External"/><Relationship Id="rId2" Type="http://schemas.openxmlformats.org/officeDocument/2006/relationships/hyperlink" Target="https://image3.slideserve.com/6069894/duygusal-zorbal-k-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94111"/>
            <a:ext cx="3744416" cy="391926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9552" y="126876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Sorgun 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Rehberlik ve Araştırma Merkezi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3546882"/>
            <a:ext cx="5382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ŞİDDET </a:t>
            </a:r>
            <a:endParaRPr lang="tr-TR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AKRAN ZORBALIĞI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267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92869" y="-736629"/>
            <a:ext cx="3735423" cy="27435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" y="55960"/>
            <a:ext cx="1981199" cy="102869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523531" y="1801485"/>
            <a:ext cx="3409396" cy="679774"/>
          </a:xfrm>
          <a:prstGeom prst="rect">
            <a:avLst/>
          </a:prstGeom>
          <a:ln w="19050">
            <a:noFill/>
          </a:ln>
        </p:spPr>
        <p:txBody>
          <a:bodyPr wrap="square" lIns="108000" tIns="108000" rIns="108000" bIns="108000" anchor="ctr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teklif edilenlere değil, </a:t>
            </a:r>
            <a:r>
              <a:rPr lang="tr-TR" alt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ailenizin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öğretmenlerinizin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tavsiyelerine önem verin</a:t>
            </a: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16263" y="2675620"/>
            <a:ext cx="3306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Tanımadığınız kişilerin internetten yaptığı arkadaşlık tekliflerini reddedin.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35708" y="2679798"/>
            <a:ext cx="29427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altLang="tr-T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ortamında sadece tanıdığınız kişilerle sohbet edin ve iletişim kurun</a:t>
            </a:r>
            <a:r>
              <a:rPr lang="tr-TR" altLang="tr-TR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83427" y="4999009"/>
            <a:ext cx="34318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İnternette tanıştığınız yabancılarla yüz yüze görüşmeyin, buluşmayın.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262532" y="1412776"/>
            <a:ext cx="33537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üzerinden kendi resimlerinizi, ailenizin resimlerini, video görüntülerinizi yabancılara göndermeyin.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35707" y="3640113"/>
            <a:ext cx="3448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T.C. kimlik numaranız, adresiniz, telefon numaranız, okulunuzun adı, anne ve babanızın iş adresleri ve iş yeri telefon numaralarını yabancılarla paylaşmayın.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5926739" y="4702864"/>
            <a:ext cx="2813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İnternette </a:t>
            </a:r>
            <a:r>
              <a:rPr lang="tr-TR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iken sizi rahatsız eden, görüntü, ses ve yazılara rastladığınızda hemen internet kullanımını bırakın.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183427" y="6081933"/>
            <a:ext cx="8749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İnternetteyken sizi rahatsız eden, Zararlı ve rahatsız edici internet sitelerini </a:t>
            </a:r>
            <a:r>
              <a:rPr lang="tr-TR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www.ihbarweb.org.tr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adresine ya da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0312 582 82 82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numaralı telefona hemen şikayet edin.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3562140" y="593020"/>
            <a:ext cx="3286477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tr-TR" sz="1400" b="1" spc="300" dirty="0" smtClean="0">
                <a:solidFill>
                  <a:srgbClr val="FFA3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 İnternet Kullanımı</a:t>
            </a:r>
            <a:endParaRPr lang="tr-TR" sz="1400" b="1" spc="300" dirty="0">
              <a:solidFill>
                <a:srgbClr val="FFA3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" y="1552951"/>
            <a:ext cx="2702836" cy="9921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r="14923"/>
          <a:stretch/>
        </p:blipFill>
        <p:spPr>
          <a:xfrm>
            <a:off x="6977668" y="737758"/>
            <a:ext cx="1706024" cy="879394"/>
          </a:xfrm>
          <a:prstGeom prst="ellipse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7477"/>
          <a:stretch/>
        </p:blipFill>
        <p:spPr>
          <a:xfrm>
            <a:off x="3490935" y="2684082"/>
            <a:ext cx="2575717" cy="131648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93" y="3438669"/>
            <a:ext cx="1530100" cy="1123798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16" y="4501031"/>
            <a:ext cx="4442621" cy="16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9" y="0"/>
            <a:ext cx="91797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25354" y="22785"/>
            <a:ext cx="8219256" cy="980728"/>
          </a:xfrm>
        </p:spPr>
        <p:txBody>
          <a:bodyPr/>
          <a:lstStyle/>
          <a:p>
            <a:r>
              <a:rPr lang="tr-T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Zorbalığa Uğrayan Kendini Nasıl Hisseder?</a:t>
            </a:r>
            <a:endParaRPr lang="tr-T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4" y="1196752"/>
            <a:ext cx="28083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Kızgın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Öfkeli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Üzgün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Bıkkın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Şaşırmış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Yalnız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Yorgun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Okula Gitmek </a:t>
            </a:r>
            <a:r>
              <a:rPr lang="tr-TR" sz="2800" dirty="0"/>
              <a:t>İ</a:t>
            </a:r>
            <a:r>
              <a:rPr lang="tr-TR" sz="2800" dirty="0" smtClean="0"/>
              <a:t>stemeyen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Sinmiş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172070" y="1163418"/>
            <a:ext cx="2664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Çaresiz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Korkmuş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Sinirli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Kafası Karışmış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Engellenmiş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Güvensiz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Depresif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Kaygılı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İncinmiş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Utanmış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228184" y="1163418"/>
            <a:ext cx="2736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Haksızlığa Uğramış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Ezilmiş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Dışlanmış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Şaşkın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Eksiklik Duygusu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Yaralanmış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Gergin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tr-TR" sz="2800" dirty="0" smtClean="0"/>
              <a:t>Aşağılanmış, vb.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13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780928"/>
            <a:ext cx="4906888" cy="345638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Başkalarının duygularına önem vermek zayıflık değildir! </a:t>
            </a:r>
          </a:p>
          <a:p>
            <a:r>
              <a:rPr lang="tr-TR" dirty="0" smtClean="0"/>
              <a:t>Öfkeli ve bilerek zarar verici davranışlar sergilemek de güçlü olmak demek değildir. </a:t>
            </a:r>
            <a:endParaRPr lang="tr-TR" dirty="0"/>
          </a:p>
          <a:p>
            <a:r>
              <a:rPr lang="tr-TR" dirty="0" smtClean="0"/>
              <a:t>UNUTMA! Duygu ve davranışlarını kontrol edebildiğin zaman güçlü olursun.</a:t>
            </a:r>
          </a:p>
          <a:p>
            <a:endParaRPr lang="tr-TR" dirty="0"/>
          </a:p>
        </p:txBody>
      </p:sp>
      <p:pic>
        <p:nvPicPr>
          <p:cNvPr id="11" name="Picture 2" descr="http://i.milliyet.com.tr/YeniAnaResim/2013/06/27/fft99_mf34075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7297"/>
            <a:ext cx="3672408" cy="3674810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107504" y="528731"/>
            <a:ext cx="5184576" cy="76944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LAKAP TAK</a:t>
            </a:r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tr-T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320682" y="1298172"/>
            <a:ext cx="4896544" cy="76944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DALGA GEÇ</a:t>
            </a:r>
            <a:r>
              <a:rPr lang="tr-TR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tr-T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r>
              <a:rPr lang="tr-TR" b="1" u="sng" dirty="0">
                <a:hlinkClick r:id="rId2" tooltip="slide37"/>
              </a:rPr>
              <a:t>Zorbalık başkasının hakkına saldırıdır, güvenli</a:t>
            </a:r>
            <a:r>
              <a:rPr lang="tr-TR" dirty="0"/>
              <a:t> değildir ve bu okulda yasaktır.</a:t>
            </a:r>
            <a:endParaRPr lang="tr-TR" dirty="0" smtClean="0"/>
          </a:p>
          <a:p>
            <a:r>
              <a:rPr lang="tr-TR" dirty="0" smtClean="0"/>
              <a:t>Karşımızdaki kişinin Kişiliğine ve haklarına saygı göstermek durumundayız.</a:t>
            </a:r>
          </a:p>
          <a:p>
            <a:r>
              <a:rPr lang="tr-TR" dirty="0" smtClean="0"/>
              <a:t>Hepimiz farklıyız ve kontrol edemediğimiz bazı durumlar olabilir. Fiziksel özellikler, herhangi bir hastalığı olması gibi. Herkes mükemmel olmak ister ama </a:t>
            </a:r>
            <a:r>
              <a:rPr lang="tr-TR" dirty="0"/>
              <a:t>h</a:t>
            </a:r>
            <a:r>
              <a:rPr lang="tr-TR" dirty="0" smtClean="0"/>
              <a:t>iç birimiz değilizdir.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89040"/>
            <a:ext cx="5765139" cy="28346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şaka mı zorbalık m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0" y="303582"/>
            <a:ext cx="4533418" cy="3226668"/>
          </a:xfrm>
          <a:prstGeom prst="rect">
            <a:avLst/>
          </a:prstGeom>
        </p:spPr>
      </p:pic>
      <p:sp>
        <p:nvSpPr>
          <p:cNvPr id="7" name="Akış Çizelgesi: Öteki İşlem 6"/>
          <p:cNvSpPr/>
          <p:nvPr/>
        </p:nvSpPr>
        <p:spPr>
          <a:xfrm>
            <a:off x="330213" y="3850806"/>
            <a:ext cx="3888432" cy="300719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>
                <a:solidFill>
                  <a:schemeClr val="tx1"/>
                </a:solidFill>
              </a:rPr>
              <a:t>Eğer sözlü olarak sizi taciz ediyorsa hiç cevap vermeyin, kafanızı çevirin uzaklaşın, bir müddet sonra sıkılıp bırakacaktır.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>
                <a:solidFill>
                  <a:schemeClr val="tx1"/>
                </a:solidFill>
              </a:rPr>
              <a:t>Eğer fiziksel güç ya da şiddet kullanmaya kaktıysa hemen oradan uzaklaşmaya çalışın ve güvenli bir yere gidin.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>
                <a:solidFill>
                  <a:schemeClr val="tx1"/>
                </a:solidFill>
              </a:rPr>
              <a:t>Zorbalık davranışı genellikle tenha yerlerde olur. Öğretmenlerinizin sizi göremeyeceği, yardım isteyemeyeceğiniz yerlere yalnız gitmeyin.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>
                <a:solidFill>
                  <a:schemeClr val="tx1"/>
                </a:solidFill>
              </a:rPr>
              <a:t>Sizi destekleyebilecek yalnız bırakmayacak arkadaşlıklar edinin.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9" name="Akış Çizelgesi: Öteki İşlem 8"/>
          <p:cNvSpPr/>
          <p:nvPr/>
        </p:nvSpPr>
        <p:spPr>
          <a:xfrm>
            <a:off x="287524" y="559518"/>
            <a:ext cx="3888432" cy="300719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654249" y="724287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/>
              <a:t>Her şeyden önce bu davranışların sizin hatanız olmadığı, böyle bir davranışı kimsenin hakketmediğini ve bunların sadece sizin başınıza gelmediğini aklınızdan çıkarmayın. Dolayısıyla yardım almaktan utanmayın, çekinmeyin ve korkmayın.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/>
              <a:t>Güvendiğiniz birisine neler yaşadığınızı anlatın. Yardım alana kadar pes etmeyin.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/>
              <a:t>Beden duruşunuzu değiştirin. Sırtınız ve balınızı dik tutun.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200" dirty="0" smtClean="0"/>
              <a:t>Üzgün ve ya korkmuş olduğunuzu belli etmeyin. Zorbalık yapan kişi daha çok üzerinize gelebilir.</a:t>
            </a:r>
            <a:r>
              <a:rPr lang="tr-TR" sz="1200" dirty="0"/>
              <a:t> </a:t>
            </a:r>
          </a:p>
        </p:txBody>
      </p:sp>
      <p:sp>
        <p:nvSpPr>
          <p:cNvPr id="11" name="Akış Çizelgesi: Öteki İşlem 10"/>
          <p:cNvSpPr/>
          <p:nvPr/>
        </p:nvSpPr>
        <p:spPr>
          <a:xfrm>
            <a:off x="5036299" y="3854119"/>
            <a:ext cx="3888432" cy="30071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360334" y="3954019"/>
            <a:ext cx="3388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/>
              <a:t>Zorbalık davranışına şahit olursanız: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1100" dirty="0" smtClean="0"/>
              <a:t>Arkadaşınızla birlikte zorbalık yapan çocuğu nazikçe uyarın ve bu davranışların karşıdaki kişiyi çok incitebileceğini söyleyin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1100" dirty="0" smtClean="0"/>
              <a:t>Zorbalık yapan çocuğa gülmeyin tezahürat yapmayın, alkışlamayın yani destekleyici ve cesaretlendirici davranışlarda bulunmayın.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1100" dirty="0" smtClean="0"/>
              <a:t>Hemen öğretmenlerinizden birine ya da güvendiğiniz birine haber verin.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1100" dirty="0" smtClean="0"/>
              <a:t>Zorbalığa maruz kalan  arkadaşının </a:t>
            </a:r>
            <a:r>
              <a:rPr lang="tr-TR" sz="1100" dirty="0"/>
              <a:t>yalnız kalmamasını sağlayabilirsiniz </a:t>
            </a:r>
            <a:r>
              <a:rPr lang="tr-TR" sz="1100" dirty="0" smtClean="0"/>
              <a:t>Zorbalık </a:t>
            </a:r>
            <a:r>
              <a:rPr lang="tr-TR" sz="1100" dirty="0"/>
              <a:t>davranışına maruz kalan arkadaşınızı oradan uzaklaştırabilirsiniz</a:t>
            </a:r>
            <a:r>
              <a:rPr lang="tr-TR" sz="1100" dirty="0" smtClean="0"/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tr-TR" sz="1100" dirty="0" smtClean="0"/>
              <a:t>Zorbalık yapan çocuklarla da arkadaş olabilir; ona doğru davranışta bulunmayı öğretebilirsiniz.</a:t>
            </a:r>
            <a:endParaRPr lang="tr-TR" sz="11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32191" y="118916"/>
            <a:ext cx="42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Zorbalık Davranışı Durdurma Yolları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3939"/>
            <a:ext cx="7848873" cy="39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r="13056"/>
          <a:stretch/>
        </p:blipFill>
        <p:spPr>
          <a:xfrm rot="20707241">
            <a:off x="5271314" y="184748"/>
            <a:ext cx="3351090" cy="19920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35"/>
            <a:ext cx="4045528" cy="24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esim 4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0068" y="-1187625"/>
            <a:ext cx="6858000" cy="9144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92869" y="-723918"/>
            <a:ext cx="3735423" cy="274351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7749" y="1484784"/>
            <a:ext cx="24190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Ahmet kantin sırasına her girdiğinde Ali yanına geliyor ve zorla kendine gofret aldırıyor.</a:t>
            </a:r>
            <a:endParaRPr lang="tr-TR" sz="11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116056" y="1291407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" y="55960"/>
            <a:ext cx="1981199" cy="102869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5496" y="2276872"/>
            <a:ext cx="275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Zeynep yasak olmasına rağmen okula telefon getiriyor ve arkadaşlarının fotoğraflarını gizlice sosyal medya hesaplarında paylaşıyor.</a:t>
            </a:r>
            <a:endParaRPr lang="tr-TR" sz="11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0590" y="3423222"/>
            <a:ext cx="262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Mehmet maç yaparken yanlışlıkla Kemal’i düşürmüştür. </a:t>
            </a:r>
            <a:endParaRPr lang="tr-TR" sz="11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51520" y="5955280"/>
            <a:ext cx="2373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/>
              <a:t>Osman bahçede Mehmet’i itip kakmakta ve bir grup öğrenci de onları izlemektedir</a:t>
            </a:r>
            <a:r>
              <a:rPr lang="tr-TR" sz="1100" dirty="0"/>
              <a:t>. 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5496" y="4149080"/>
            <a:ext cx="2780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Ayşe’nin geçirdiği bir kazadan dolayı yüzünde yara izi bulunmaktadır. Sınıflarından bir grup arkadaş yara izi ile dalga geçmektedir.</a:t>
            </a:r>
            <a:endParaRPr lang="tr-TR" sz="11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2653792" y="1268760"/>
            <a:ext cx="335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Zorbalıktır. Çünkü </a:t>
            </a:r>
            <a:r>
              <a:rPr lang="tr-TR" sz="1100" b="1" u="sng" dirty="0" smtClean="0"/>
              <a:t>…………………….</a:t>
            </a:r>
            <a:r>
              <a:rPr lang="tr-TR" sz="1100" b="1" dirty="0" smtClean="0"/>
              <a:t>…………… ………………..………   ...............................................</a:t>
            </a:r>
          </a:p>
          <a:p>
            <a:r>
              <a:rPr lang="tr-TR" sz="1100" b="1" u="sng" dirty="0" smtClean="0"/>
              <a:t>Zorbalık </a:t>
            </a:r>
            <a:r>
              <a:rPr lang="tr-TR" sz="1100" b="1" u="sng" dirty="0"/>
              <a:t>değildir Çünkü</a:t>
            </a:r>
            <a:r>
              <a:rPr lang="tr-TR" sz="1100" b="1" dirty="0" smtClean="0"/>
              <a:t>…………………………</a:t>
            </a:r>
            <a:endParaRPr lang="tr-TR" sz="1100" b="1" dirty="0"/>
          </a:p>
          <a:p>
            <a:r>
              <a:rPr lang="tr-TR" sz="1100" b="1" dirty="0" smtClean="0"/>
              <a:t>……………………………………………….………..</a:t>
            </a:r>
            <a:endParaRPr lang="tr-TR" sz="11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-54476" y="5085184"/>
            <a:ext cx="2932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 smtClean="0"/>
              <a:t>Merve arkadaşı Berk’in kalemini yanlışlıkla kaybetmiştir. Bu duruma </a:t>
            </a:r>
            <a:endParaRPr lang="tr-TR" sz="1100" b="1" dirty="0" smtClean="0"/>
          </a:p>
          <a:p>
            <a:pPr algn="ctr"/>
            <a:r>
              <a:rPr lang="tr-TR" sz="1100" b="1" dirty="0" smtClean="0"/>
              <a:t>çok </a:t>
            </a:r>
            <a:r>
              <a:rPr lang="tr-TR" sz="1100" b="1" dirty="0" smtClean="0"/>
              <a:t>üzülmüştür ve Berk’ten </a:t>
            </a:r>
            <a:r>
              <a:rPr lang="tr-TR" sz="1100" b="1" dirty="0" smtClean="0"/>
              <a:t> özür </a:t>
            </a:r>
            <a:r>
              <a:rPr lang="tr-TR" sz="1100" b="1" dirty="0" smtClean="0"/>
              <a:t>dilemiştir.</a:t>
            </a:r>
            <a:endParaRPr lang="tr-TR" sz="1100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2807037" y="585496"/>
            <a:ext cx="6000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olayları okuyun. Çözüm önerilerinizi hem zorba öğrenciler için hem de mağdur öğrenciler için yazın.</a:t>
            </a:r>
            <a:endParaRPr lang="tr-TR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3078446" y="262532"/>
            <a:ext cx="5398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spc="300" dirty="0" smtClean="0">
                <a:solidFill>
                  <a:srgbClr val="E61D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Önerilerine İhtiyacımız Var</a:t>
            </a:r>
            <a:endParaRPr lang="tr-TR" sz="1100" b="1" spc="300" dirty="0">
              <a:solidFill>
                <a:srgbClr val="E61D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2699792" y="2276872"/>
            <a:ext cx="335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Zorbalıktır. Çünkü </a:t>
            </a:r>
            <a:r>
              <a:rPr lang="tr-TR" sz="1100" b="1" u="sng" dirty="0" smtClean="0"/>
              <a:t>…………………….</a:t>
            </a:r>
            <a:r>
              <a:rPr lang="tr-TR" sz="1100" b="1" dirty="0" smtClean="0"/>
              <a:t>…………… ………………..………   ...............................................</a:t>
            </a:r>
          </a:p>
          <a:p>
            <a:r>
              <a:rPr lang="tr-TR" sz="1100" b="1" u="sng" dirty="0" smtClean="0"/>
              <a:t>Zorbalık </a:t>
            </a:r>
            <a:r>
              <a:rPr lang="tr-TR" sz="1100" b="1" u="sng" dirty="0"/>
              <a:t>değildir Çünkü</a:t>
            </a:r>
            <a:r>
              <a:rPr lang="tr-TR" sz="1100" b="1" dirty="0" smtClean="0"/>
              <a:t>…………………………</a:t>
            </a:r>
            <a:endParaRPr lang="tr-TR" sz="1100" b="1" dirty="0"/>
          </a:p>
          <a:p>
            <a:r>
              <a:rPr lang="tr-TR" sz="1100" b="1" dirty="0" smtClean="0"/>
              <a:t>……………………………………………….………..</a:t>
            </a:r>
            <a:endParaRPr lang="tr-TR" sz="1100" b="1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2736717" y="3253944"/>
            <a:ext cx="335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Zorbalıktır. Çünkü </a:t>
            </a:r>
            <a:r>
              <a:rPr lang="tr-TR" sz="1100" b="1" u="sng" dirty="0" smtClean="0"/>
              <a:t>…………………….</a:t>
            </a:r>
            <a:r>
              <a:rPr lang="tr-TR" sz="1100" b="1" dirty="0" smtClean="0"/>
              <a:t>…………… ………………..………   ...............................................</a:t>
            </a:r>
          </a:p>
          <a:p>
            <a:r>
              <a:rPr lang="tr-TR" sz="1100" b="1" u="sng" dirty="0" smtClean="0"/>
              <a:t>Zorbalık </a:t>
            </a:r>
            <a:r>
              <a:rPr lang="tr-TR" sz="1100" b="1" u="sng" dirty="0"/>
              <a:t>değildir Çünkü</a:t>
            </a:r>
            <a:r>
              <a:rPr lang="tr-TR" sz="1100" b="1" dirty="0" smtClean="0"/>
              <a:t>…………………………</a:t>
            </a:r>
            <a:endParaRPr lang="tr-TR" sz="1100" b="1" dirty="0"/>
          </a:p>
          <a:p>
            <a:r>
              <a:rPr lang="tr-TR" sz="1100" b="1" dirty="0" smtClean="0"/>
              <a:t>……………………………………………….………..</a:t>
            </a:r>
            <a:endParaRPr lang="tr-TR" sz="1100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2753552" y="4077072"/>
            <a:ext cx="335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Zorbalıktır. Çünkü </a:t>
            </a:r>
            <a:r>
              <a:rPr lang="tr-TR" sz="1100" b="1" u="sng" dirty="0" smtClean="0"/>
              <a:t>…………………….</a:t>
            </a:r>
            <a:r>
              <a:rPr lang="tr-TR" sz="1100" b="1" dirty="0" smtClean="0"/>
              <a:t>…………… ………………..………   ...............................................</a:t>
            </a:r>
          </a:p>
          <a:p>
            <a:r>
              <a:rPr lang="tr-TR" sz="1100" b="1" u="sng" dirty="0" smtClean="0"/>
              <a:t>Zorbalık </a:t>
            </a:r>
            <a:r>
              <a:rPr lang="tr-TR" sz="1100" b="1" u="sng" dirty="0"/>
              <a:t>değildir Çünkü</a:t>
            </a:r>
            <a:r>
              <a:rPr lang="tr-TR" sz="1100" b="1" dirty="0" smtClean="0"/>
              <a:t>…………………………</a:t>
            </a:r>
            <a:endParaRPr lang="tr-TR" sz="1100" b="1" dirty="0"/>
          </a:p>
          <a:p>
            <a:r>
              <a:rPr lang="tr-TR" sz="1100" b="1" dirty="0" smtClean="0"/>
              <a:t>……………………………………………….………..</a:t>
            </a:r>
            <a:endParaRPr lang="tr-TR" sz="1100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2757688" y="5013176"/>
            <a:ext cx="3358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u="sng" dirty="0" smtClean="0"/>
              <a:t>Zorbalıktır. Çünkü </a:t>
            </a:r>
            <a:r>
              <a:rPr lang="tr-TR" sz="1100" b="1" u="sng" dirty="0" smtClean="0"/>
              <a:t>…………………….</a:t>
            </a:r>
            <a:r>
              <a:rPr lang="tr-TR" sz="1100" b="1" dirty="0" smtClean="0"/>
              <a:t>…………… ………………..………   ...............................................</a:t>
            </a:r>
          </a:p>
          <a:p>
            <a:r>
              <a:rPr lang="tr-TR" sz="1100" b="1" u="sng" dirty="0" smtClean="0"/>
              <a:t>Zorbalık </a:t>
            </a:r>
            <a:r>
              <a:rPr lang="tr-TR" sz="1100" b="1" u="sng" dirty="0"/>
              <a:t>değildir Çünkü</a:t>
            </a:r>
            <a:r>
              <a:rPr lang="tr-TR" sz="1100" b="1" dirty="0" smtClean="0"/>
              <a:t>…………………………</a:t>
            </a:r>
            <a:endParaRPr lang="tr-TR" sz="1100" b="1" dirty="0"/>
          </a:p>
          <a:p>
            <a:r>
              <a:rPr lang="tr-TR" sz="1100" b="1" dirty="0" smtClean="0"/>
              <a:t>……………………………………………….………..</a:t>
            </a:r>
            <a:endParaRPr lang="tr-TR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10" y="5916978"/>
            <a:ext cx="33591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Düz Bağlayıcı 11"/>
          <p:cNvCxnSpPr/>
          <p:nvPr/>
        </p:nvCxnSpPr>
        <p:spPr>
          <a:xfrm>
            <a:off x="-5614" y="2151538"/>
            <a:ext cx="9124436" cy="3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/>
          <p:cNvCxnSpPr/>
          <p:nvPr/>
        </p:nvCxnSpPr>
        <p:spPr>
          <a:xfrm>
            <a:off x="37887" y="3176976"/>
            <a:ext cx="9124436" cy="3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>
            <a:off x="7068" y="4024261"/>
            <a:ext cx="9124436" cy="3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/>
          <p:nvPr/>
        </p:nvCxnSpPr>
        <p:spPr>
          <a:xfrm>
            <a:off x="-5614" y="4941168"/>
            <a:ext cx="9124436" cy="3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>
            <a:off x="-5614" y="5805264"/>
            <a:ext cx="9124436" cy="3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etin kutusu 52"/>
          <p:cNvSpPr txBox="1"/>
          <p:nvPr/>
        </p:nvSpPr>
        <p:spPr>
          <a:xfrm>
            <a:off x="6156176" y="2276872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  <p:sp>
        <p:nvSpPr>
          <p:cNvPr id="54" name="Metin kutusu 53"/>
          <p:cNvSpPr txBox="1"/>
          <p:nvPr/>
        </p:nvSpPr>
        <p:spPr>
          <a:xfrm>
            <a:off x="6228184" y="3292188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  <p:sp>
        <p:nvSpPr>
          <p:cNvPr id="55" name="Metin kutusu 54"/>
          <p:cNvSpPr txBox="1"/>
          <p:nvPr/>
        </p:nvSpPr>
        <p:spPr>
          <a:xfrm>
            <a:off x="6268456" y="4149080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  <p:sp>
        <p:nvSpPr>
          <p:cNvPr id="56" name="Metin kutusu 55"/>
          <p:cNvSpPr txBox="1"/>
          <p:nvPr/>
        </p:nvSpPr>
        <p:spPr>
          <a:xfrm>
            <a:off x="6268456" y="5100393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  <p:sp>
        <p:nvSpPr>
          <p:cNvPr id="57" name="Metin kutusu 56"/>
          <p:cNvSpPr txBox="1"/>
          <p:nvPr/>
        </p:nvSpPr>
        <p:spPr>
          <a:xfrm>
            <a:off x="6285901" y="5959627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/>
              <a:t>Çözüm önerileri……………………..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……………………………………………..</a:t>
            </a:r>
          </a:p>
          <a:p>
            <a:r>
              <a:rPr lang="tr-TR" sz="1100" b="1" dirty="0" smtClean="0"/>
              <a:t>……………….........................................</a:t>
            </a:r>
            <a:endParaRPr lang="tr-T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52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92869" y="-736629"/>
            <a:ext cx="3735423" cy="27435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" y="55960"/>
            <a:ext cx="1981199" cy="102869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45038" y="1556792"/>
            <a:ext cx="544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A509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Öfkelendiğim anda kendime veya etrafıma zarar vermeden rahatlatmayı öğrenebilirim.</a:t>
            </a:r>
            <a:endParaRPr lang="tr-TR" sz="1400" b="1" dirty="0">
              <a:solidFill>
                <a:srgbClr val="A509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1819" y="2325080"/>
            <a:ext cx="8573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10’ kadar sayabilirim.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Öfkelendiğim ortamdan uzaklaşabilirim.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Kendimi sakinleştirecek cümleler kurabilirim. (Sinirliyim, ama durumu idare edebilirim. Her şey yolunda )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ortamından sıyrılabilirim, resim çizebilirim ya da sakinleştirici bir müzik dinleyebilirim.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Kendimi her şeyin yolunda olduğu bir anı düşünerek sakinleşebilirim.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Çok istediğim şeyler gerçekleşmeyebilir bunu bilirim. Başıma gelenleri her zaman kontrol edemem ama düşüncelerimi kontrol edebilirim. Sinirlenmek yerine alternatif yollar geliştirebilirim.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Öfkelendiğim anda içimden geçen cümleleri bir kağıda yazarım ve yanlış olan düşünceler üzerine düşünürüm ya da birinden yardım isterim . Çünkü düşünceler ve inanışlar duyguları tetikler ama bazen düşündüğüm ve inandığım bir şey doğru olmayabilir, boşu boşuna sinirlenmiş olup başkalarına zarar vermiş olabilirim. 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844822" y="382166"/>
            <a:ext cx="5701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ÖFKELENİP ZORBACA DAVRANIŞLAR SERGİLEYECEĞİM ZAMAN</a:t>
            </a:r>
            <a:endParaRPr lang="tr-TR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ŞİDDET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Şiddet</a:t>
            </a:r>
            <a:r>
              <a:rPr lang="tr-TR" dirty="0"/>
              <a:t>, güç ve baskı uygulayarak insanların bedensel veya ruhsal açıdan zarar görmesine neden olan bireysel veya toplu hareketlerin tümüdür.</a:t>
            </a:r>
          </a:p>
        </p:txBody>
      </p:sp>
      <p:pic>
        <p:nvPicPr>
          <p:cNvPr id="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4752528" cy="36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18285" cy="49361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-972616" y="5733256"/>
            <a:ext cx="10778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Öfkenize Hakim Olmak Ve Kurallara Uymak, Zorbalık Yapmaktan Daha Fazla Cesaret Ve Emek İster !</a:t>
            </a:r>
          </a:p>
        </p:txBody>
      </p:sp>
    </p:spTree>
    <p:extLst>
      <p:ext uri="{BB962C8B-B14F-4D97-AF65-F5344CB8AC3E}">
        <p14:creationId xmlns:p14="http://schemas.microsoft.com/office/powerpoint/2010/main" val="108602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92869" y="-736629"/>
            <a:ext cx="3735423" cy="27435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" y="55960"/>
            <a:ext cx="1981199" cy="10286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80912" y="1137518"/>
            <a:ext cx="622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 smtClean="0">
                <a:solidFill>
                  <a:srgbClr val="A509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Öfkelenmek hissedilmesi normal bir durumdur. </a:t>
            </a:r>
          </a:p>
          <a:p>
            <a:pPr algn="just">
              <a:lnSpc>
                <a:spcPct val="150000"/>
              </a:lnSpc>
            </a:pPr>
            <a:r>
              <a:rPr lang="tr-TR" sz="1200" b="1" dirty="0" smtClean="0">
                <a:solidFill>
                  <a:srgbClr val="A509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olan ifade ederken çevrendeki insanlara veya eşyalara zarar vermeden doğru ifade etme yöntemlerini öğrenmektir. </a:t>
            </a:r>
            <a:endParaRPr lang="tr-TR" sz="1200" b="1" dirty="0">
              <a:solidFill>
                <a:srgbClr val="A509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2062" y="2532960"/>
            <a:ext cx="8517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Duygularımı bir parça kağıda yazarım ve kağıdı yırtarım.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Öfkeli bir resim çizerim, ardından resmi karalarım.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Rahatlayana kadar ağlarım. Ağlamanın zayıflık göstergesi olmadığını bilirim.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Oyun hamurunu sıkarım.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yetişkinle duygularımı paylaşırım.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Yatıştırıcı veya dinlendirici müzik dinlerim.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yastığa bağırırım.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 yaparım.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Sinirlendiren olayı düşünerek bir balon şişiririm ve sonunda öfkemin yatıştığını düşünerek patlatırım.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Sinirlendiren olayı kap dolusu suya anlatırım sonra suyu lavaboya dökerim, sorunlarımın su ile aktığını düşünürüm.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alt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Sakinleşince o kişinin yanına </a:t>
            </a:r>
            <a:r>
              <a:rPr lang="tr-TR" alt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dönerim </a:t>
            </a:r>
            <a:r>
              <a:rPr lang="tr-TR" alt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sorun davranışa çözüm bulmaya </a:t>
            </a:r>
            <a:r>
              <a:rPr lang="tr-TR" alt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çalışırım.</a:t>
            </a:r>
            <a:endParaRPr lang="tr-TR" alt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66266" y="314072"/>
            <a:ext cx="5701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ÖFKELENİP ZORBACA DAVRANIŞLAR SERGİLEYECEĞİM ZAMAN</a:t>
            </a:r>
            <a:endParaRPr lang="tr-TR" sz="1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62062" y="2175247"/>
            <a:ext cx="513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Aşağıdaki yöntemlerden hangilerini daha önce uygulamıştın, daire içine al. </a:t>
            </a:r>
          </a:p>
          <a:p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355976" y="3390091"/>
            <a:ext cx="4368000" cy="83099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Derin nefes alıp vererek 10’ kadar say.</a:t>
            </a:r>
          </a:p>
          <a:p>
            <a:pPr algn="ctr"/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Sorunu ve ne hissettiğini düşün.</a:t>
            </a:r>
          </a:p>
          <a:p>
            <a:pPr algn="ctr"/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Olumlu bir hedef belirle. (Sakinleşmediğini düşünüyorsan ortamdan uzaklaş)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57456" y="1906598"/>
            <a:ext cx="767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Öfkenizi kontrol etmek</a:t>
            </a:r>
            <a:r>
              <a:rPr lang="tr-TR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kavga etmekten, küfretmekten daha fazla cesaret ve emek ister. </a:t>
            </a:r>
            <a:endParaRPr lang="tr-TR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trafik ışığı png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" y="887347"/>
            <a:ext cx="3263372" cy="43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353388" y="1340768"/>
            <a:ext cx="521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Öfkelendiğin anda </a:t>
            </a:r>
            <a:r>
              <a:rPr lang="tr-T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KIRMIZI IŞIK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283968" y="2873734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 IŞIK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bekle ve düşün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007852" y="4149080"/>
            <a:ext cx="5901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Olumlu ve zarar vermeyen bir yol bul ve </a:t>
            </a:r>
            <a:r>
              <a:rPr lang="tr-TR" b="1" dirty="0" smtClean="0">
                <a:solidFill>
                  <a:srgbClr val="00A7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YEŞİL IŞIK 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 ve geç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5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ZORBALIK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3472" y="4941168"/>
            <a:ext cx="8229600" cy="1761059"/>
          </a:xfrm>
        </p:spPr>
        <p:txBody>
          <a:bodyPr/>
          <a:lstStyle/>
          <a:p>
            <a:r>
              <a:rPr lang="tr-TR" dirty="0" smtClean="0"/>
              <a:t>Bir kişinin kendisinden daha güçlü ya da üçlü olduğu düşünülen bir ya da birkaç kişi tarafından kasıtlı olarak, sürekli biçimde olumsuz davranışlara maruz kalmasıdır.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31159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5581" y="2095764"/>
            <a:ext cx="6165018" cy="4762236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89303" y="2098128"/>
            <a:ext cx="3381576" cy="2204598"/>
          </a:xfrm>
          <a:prstGeom prst="roundRect">
            <a:avLst/>
          </a:prstGeom>
          <a:solidFill>
            <a:srgbClr val="FFFFAB"/>
          </a:solidFill>
          <a:ln>
            <a:solidFill>
              <a:srgbClr val="FFF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64204" y="764704"/>
            <a:ext cx="1810556" cy="523219"/>
          </a:xfrm>
          <a:prstGeom prst="roundRect">
            <a:avLst/>
          </a:prstGeom>
          <a:solidFill>
            <a:srgbClr val="FFFFAB"/>
          </a:solidFill>
          <a:ln>
            <a:solidFill>
              <a:srgbClr val="FFF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ZORBALIK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670879" y="764704"/>
            <a:ext cx="3431427" cy="1961464"/>
          </a:xfrm>
          <a:prstGeom prst="roundRect">
            <a:avLst/>
          </a:prstGeom>
          <a:solidFill>
            <a:srgbClr val="FFFFAB"/>
          </a:solidFill>
          <a:ln>
            <a:solidFill>
              <a:srgbClr val="FFF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2727241" y="1026313"/>
            <a:ext cx="887953" cy="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844858" y="872424"/>
            <a:ext cx="2075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A5095C"/>
                </a:solidFill>
              </a:rPr>
              <a:t>Doğrudan Zorba Davranış</a:t>
            </a:r>
            <a:endParaRPr lang="tr-TR" sz="1400" b="1" dirty="0">
              <a:solidFill>
                <a:srgbClr val="A5095C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486148" y="43962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3771801" y="1209115"/>
            <a:ext cx="3330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Yumruklama, dürtme, itme, vurma</a:t>
            </a:r>
          </a:p>
          <a:p>
            <a:pPr algn="just">
              <a:lnSpc>
                <a:spcPct val="1250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Bağırma, ısırma, tükürme</a:t>
            </a:r>
          </a:p>
          <a:p>
            <a:pPr algn="just">
              <a:lnSpc>
                <a:spcPct val="1250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Küfür ya da hakaret etme, tehdit etme</a:t>
            </a:r>
          </a:p>
          <a:p>
            <a:pPr algn="just">
              <a:lnSpc>
                <a:spcPct val="1250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Utanç verici veya zalimce şakalar yapma</a:t>
            </a:r>
          </a:p>
          <a:p>
            <a:pPr algn="just">
              <a:lnSpc>
                <a:spcPct val="125000"/>
              </a:lnSpc>
            </a:pP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Din, sosyal imkansızlıklar, maddi durum ya da sosyal statüyle alay etme, şaka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yapma vb.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445018" y="1287923"/>
            <a:ext cx="459" cy="727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53508" y="2578528"/>
            <a:ext cx="3429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Reddetme, kabul etmeme, şantaj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Nefret dolu bakma, 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Küfür içeren el kol hareketleri yapma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Hakaret edici ya da küçük düşürücü notlar yazma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Zarar verici söylenti ya da dedikodu yayma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Kendi çıkarları için arkadaşlarını kullanma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sitelerinde karalayıcı yazılar yazma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Yokmuş gibi davranma</a:t>
            </a:r>
          </a:p>
          <a:p>
            <a:r>
              <a:rPr 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Gruptan dışlama vb.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60096" y="2130172"/>
            <a:ext cx="2059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A5095C"/>
                </a:solidFill>
              </a:rPr>
              <a:t>Dolaylı Zorba Davranış</a:t>
            </a:r>
            <a:endParaRPr lang="tr-TR" sz="1400" b="1" dirty="0">
              <a:solidFill>
                <a:srgbClr val="A5095C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3" y="4221088"/>
            <a:ext cx="2971798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Akran </a:t>
            </a:r>
            <a:r>
              <a:rPr lang="tr-TR" b="1" dirty="0" smtClean="0"/>
              <a:t>Zorbalığı </a:t>
            </a:r>
            <a:endParaRPr lang="tr-TR" b="1" dirty="0"/>
          </a:p>
          <a:p>
            <a:pPr marL="0" indent="0">
              <a:buNone/>
            </a:pPr>
            <a:r>
              <a:rPr lang="tr-TR" dirty="0" smtClean="0"/>
              <a:t>	Bir </a:t>
            </a:r>
            <a:r>
              <a:rPr lang="tr-TR" dirty="0"/>
              <a:t>ya da daha fazla öğrencinin bir başka öğrenciye </a:t>
            </a:r>
            <a:r>
              <a:rPr lang="tr-TR" dirty="0" smtClean="0"/>
              <a:t>sürekli </a:t>
            </a:r>
            <a:r>
              <a:rPr lang="tr-TR" dirty="0"/>
              <a:t>olarak olumsuz eylemlerde </a:t>
            </a:r>
            <a:r>
              <a:rPr lang="tr-TR" dirty="0" smtClean="0"/>
              <a:t>bulunmasıdır</a:t>
            </a:r>
            <a:r>
              <a:rPr lang="tr-TR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4824536" cy="351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501008"/>
            <a:ext cx="4320480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5606"/>
            <a:ext cx="64807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4206567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Şiddetin-Zorbalığın En Sık Yaşandığı Yerler:</a:t>
            </a:r>
          </a:p>
          <a:p>
            <a:pPr algn="ctr">
              <a:lnSpc>
                <a:spcPct val="150000"/>
              </a:lnSpc>
            </a:pPr>
            <a:r>
              <a:rPr lang="tr-TR" sz="1400" dirty="0" smtClean="0">
                <a:latin typeface="Arial Black" pitchFamily="34" charset="0"/>
              </a:rPr>
              <a:t>Okulun </a:t>
            </a:r>
            <a:r>
              <a:rPr lang="tr-TR" sz="1400" dirty="0">
                <a:latin typeface="Arial Black" pitchFamily="34" charset="0"/>
              </a:rPr>
              <a:t>içindeki zorbalığın, okula geliş gidiş sırasındaki zorbalıktan çok daha sık olduğunu, okuldaki </a:t>
            </a:r>
            <a:r>
              <a:rPr lang="tr-TR" sz="1400" b="1" dirty="0">
                <a:solidFill>
                  <a:srgbClr val="C00000"/>
                </a:solidFill>
                <a:latin typeface="Arial Black" pitchFamily="34" charset="0"/>
              </a:rPr>
              <a:t>“oyun bahçesinin</a:t>
            </a:r>
            <a:r>
              <a:rPr lang="tr-TR" sz="1400" dirty="0">
                <a:latin typeface="Arial Black" pitchFamily="34" charset="0"/>
              </a:rPr>
              <a:t>” en tipik yer olduğunu, bunu </a:t>
            </a:r>
            <a:r>
              <a:rPr lang="tr-TR" sz="1400" b="1" dirty="0">
                <a:solidFill>
                  <a:srgbClr val="C00000"/>
                </a:solidFill>
                <a:latin typeface="Arial Black" pitchFamily="34" charset="0"/>
              </a:rPr>
              <a:t>“koridorlar”, “sınıfın içi”, “kantin ve tuvaletlerin”</a:t>
            </a:r>
            <a:r>
              <a:rPr lang="tr-TR" sz="1400" b="1" dirty="0">
                <a:latin typeface="Arial Black" pitchFamily="34" charset="0"/>
              </a:rPr>
              <a:t> </a:t>
            </a:r>
            <a:r>
              <a:rPr lang="tr-TR" sz="1400" dirty="0">
                <a:latin typeface="Arial Black" pitchFamily="34" charset="0"/>
              </a:rPr>
              <a:t>izlediğini, </a:t>
            </a:r>
            <a:endParaRPr lang="tr-TR" sz="14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sz="1400" dirty="0" smtClean="0">
                <a:latin typeface="Arial Black" pitchFamily="34" charset="0"/>
              </a:rPr>
              <a:t>yatılı </a:t>
            </a:r>
            <a:r>
              <a:rPr lang="tr-TR" sz="1400" dirty="0">
                <a:latin typeface="Arial Black" pitchFamily="34" charset="0"/>
              </a:rPr>
              <a:t>okullarda zorbalığın en yaygın olarak </a:t>
            </a:r>
            <a:r>
              <a:rPr lang="tr-TR" sz="1400" b="1" dirty="0">
                <a:latin typeface="Arial Black" pitchFamily="34" charset="0"/>
              </a:rPr>
              <a:t>“</a:t>
            </a:r>
            <a:r>
              <a:rPr lang="tr-TR" sz="1400" b="1" dirty="0" err="1">
                <a:solidFill>
                  <a:srgbClr val="C00000"/>
                </a:solidFill>
                <a:latin typeface="Arial Black" pitchFamily="34" charset="0"/>
              </a:rPr>
              <a:t>yatakhane</a:t>
            </a:r>
            <a:r>
              <a:rPr lang="tr-TR" sz="1400" b="1" dirty="0" err="1">
                <a:latin typeface="Arial Black" pitchFamily="34" charset="0"/>
              </a:rPr>
              <a:t>”</a:t>
            </a:r>
            <a:r>
              <a:rPr lang="tr-TR" sz="1400" dirty="0" err="1">
                <a:latin typeface="Arial Black" pitchFamily="34" charset="0"/>
              </a:rPr>
              <a:t>de</a:t>
            </a:r>
            <a:r>
              <a:rPr lang="tr-TR" sz="1400" dirty="0">
                <a:latin typeface="Arial Black" pitchFamily="34" charset="0"/>
              </a:rPr>
              <a:t>. </a:t>
            </a:r>
            <a:r>
              <a:rPr lang="tr-TR" sz="1400" b="1" dirty="0">
                <a:solidFill>
                  <a:srgbClr val="C00000"/>
                </a:solidFill>
                <a:latin typeface="Arial Black" pitchFamily="34" charset="0"/>
              </a:rPr>
              <a:t>Spor salonu, Soyunma odası,  Arka bahçe , Okul yolu, Okul tuvaletleri , Okul servisleri</a:t>
            </a:r>
          </a:p>
          <a:p>
            <a:pPr algn="ctr">
              <a:lnSpc>
                <a:spcPct val="150000"/>
              </a:lnSpc>
            </a:pPr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Gözlenmektedir.</a:t>
            </a:r>
            <a:endParaRPr lang="tr-TR" sz="1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Zorbalığın Türleri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Akış Çizelgesi: Öteki İşlem 3"/>
          <p:cNvSpPr/>
          <p:nvPr/>
        </p:nvSpPr>
        <p:spPr>
          <a:xfrm>
            <a:off x="467544" y="836712"/>
            <a:ext cx="3672408" cy="24482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u="sng" dirty="0">
                <a:solidFill>
                  <a:schemeClr val="accent6">
                    <a:lumMod val="50000"/>
                  </a:schemeClr>
                </a:solidFill>
                <a:hlinkClick r:id="rId2" tooltip="fiziksel zorbal k"/>
              </a:rPr>
              <a:t>Fiziksel Zorbalık</a:t>
            </a:r>
            <a:r>
              <a:rPr lang="tr-TR" sz="1600" dirty="0"/>
              <a:t> Özellikle bedensel bakımdan güçlü olanların güçsüzlere kasıtlı ve devamlı şekilde fiziksel temas yoluyla zarar verdiği, onların canını yaktığı durumları tanımlar. • Tekme-tokat atma • Yumruklama • Tükürme • Saç ya da kulak çekme</a:t>
            </a:r>
          </a:p>
          <a:p>
            <a:pPr algn="ctr"/>
            <a:endParaRPr lang="tr-TR" sz="1600" dirty="0"/>
          </a:p>
        </p:txBody>
      </p:sp>
      <p:sp>
        <p:nvSpPr>
          <p:cNvPr id="5" name="Akış Çizelgesi: Öteki İşlem 4"/>
          <p:cNvSpPr/>
          <p:nvPr/>
        </p:nvSpPr>
        <p:spPr>
          <a:xfrm>
            <a:off x="4803033" y="3950065"/>
            <a:ext cx="3888432" cy="26642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hlinkClick r:id="rId3" tooltip="s zel zorbal k"/>
              </a:rPr>
              <a:t>Sözel Zorbalık</a:t>
            </a:r>
            <a:r>
              <a:rPr lang="tr-TR" sz="1400" dirty="0"/>
              <a:t> Kişinin duygularını inciten sözcüklerle ya da hareketlerle kişiye sözel olarak zarar vermektir. • Alay etme • Küfür etme • Kötü isim veya isimler takma • Küçük düşürücü, rencide edici sözler söyleme • Kişinin kendisine veya ailesine hakaret etme</a:t>
            </a:r>
          </a:p>
          <a:p>
            <a:pPr algn="ctr"/>
            <a:endParaRPr lang="tr-T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932">
            <a:off x="5382025" y="812264"/>
            <a:ext cx="2895383" cy="2927395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0259"/>
            <a:ext cx="3528392" cy="33091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4886469" y="609553"/>
            <a:ext cx="3528392" cy="244827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hlinkClick r:id="rId2" tooltip="duygusal zorbal k"/>
              </a:rPr>
              <a:t>Duygusal Zorbalık</a:t>
            </a:r>
            <a:r>
              <a:rPr lang="tr-TR" dirty="0">
                <a:solidFill>
                  <a:schemeClr val="tx1"/>
                </a:solidFill>
              </a:rPr>
              <a:t> Kişinin sosyal konumuna, ilişkilerine ve ait olma duygusuna zarar verme yoluyla gerçekleştirilir. • Gruptan dışlama 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• </a:t>
            </a:r>
            <a:r>
              <a:rPr lang="tr-TR" dirty="0">
                <a:solidFill>
                  <a:schemeClr val="tx1"/>
                </a:solidFill>
              </a:rPr>
              <a:t>Küçük düşürme 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• </a:t>
            </a:r>
            <a:r>
              <a:rPr lang="tr-TR" dirty="0">
                <a:solidFill>
                  <a:schemeClr val="tx1"/>
                </a:solidFill>
              </a:rPr>
              <a:t>Herhangi bir ayrım uygulama.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Akış Çizelgesi: Öteki İşlem 4"/>
          <p:cNvSpPr/>
          <p:nvPr/>
        </p:nvSpPr>
        <p:spPr>
          <a:xfrm>
            <a:off x="467544" y="3933056"/>
            <a:ext cx="3528392" cy="24482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  <a:hlinkClick r:id="rId3" tooltip="cinsel zorbal k"/>
              </a:rPr>
              <a:t>Cinsel Zorbalık</a:t>
            </a:r>
            <a:r>
              <a:rPr lang="tr-TR" sz="1400" dirty="0">
                <a:solidFill>
                  <a:schemeClr val="tx1"/>
                </a:solidFill>
              </a:rPr>
              <a:t> Bir kişinin, diğer bir kişiyi kendi cinsel gereksinim ya da isteklerin doyumu için cinsel nesne olarak kullanması ya da kullanılmasına göz yumulmasıdır</a:t>
            </a:r>
            <a:r>
              <a:rPr lang="tr-TR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>
                <a:solidFill>
                  <a:schemeClr val="tx1"/>
                </a:solidFill>
              </a:rPr>
              <a:t>• Cinsel taciz 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• </a:t>
            </a:r>
            <a:r>
              <a:rPr lang="tr-TR" sz="1400" dirty="0">
                <a:solidFill>
                  <a:schemeClr val="tx1"/>
                </a:solidFill>
              </a:rPr>
              <a:t>Cinsellik içeren sözler 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• Elle, gözle sarkıntılık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6185"/>
            <a:ext cx="4515035" cy="2955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01" y="3717832"/>
            <a:ext cx="3240360" cy="25974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176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ber zorbalık çeşit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094758" cy="196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094758" cy="180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09475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467544" y="3068960"/>
            <a:ext cx="4024301" cy="3545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chemeClr val="bg2">
                    <a:lumMod val="10000"/>
                  </a:schemeClr>
                </a:solidFill>
              </a:rPr>
              <a:t>Siber </a:t>
            </a:r>
            <a:r>
              <a:rPr lang="tr-TR" sz="1600" b="1" dirty="0" smtClean="0">
                <a:solidFill>
                  <a:schemeClr val="bg2">
                    <a:lumMod val="10000"/>
                  </a:schemeClr>
                </a:solidFill>
              </a:rPr>
              <a:t>Zorbalık</a:t>
            </a:r>
          </a:p>
          <a:p>
            <a:endParaRPr lang="tr-TR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Başka bir kişiyi taciz ya da tehdit etmek, utandırmak veya hedef almak için teknolojik platformların kullanımıdır. Siber zorbalık tanımı gereği genç insanlar arasında gerçekleşir. Bir yetişkin söz konusu olduğunda buna </a:t>
            </a:r>
            <a:r>
              <a:rPr lang="tr-TR" sz="1600" b="1" dirty="0">
                <a:solidFill>
                  <a:schemeClr val="bg2">
                    <a:lumMod val="10000"/>
                  </a:schemeClr>
                </a:solidFill>
              </a:rPr>
              <a:t>siber taciz</a:t>
            </a:r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 ya da </a:t>
            </a:r>
            <a:r>
              <a:rPr lang="tr-TR" sz="1600" b="1" dirty="0">
                <a:solidFill>
                  <a:schemeClr val="bg2">
                    <a:lumMod val="10000"/>
                  </a:schemeClr>
                </a:solidFill>
              </a:rPr>
              <a:t>siber saldırı</a:t>
            </a:r>
            <a:r>
              <a:rPr lang="tr-TR" sz="1600" dirty="0">
                <a:solidFill>
                  <a:schemeClr val="bg2">
                    <a:lumMod val="10000"/>
                  </a:schemeClr>
                </a:solidFill>
              </a:rPr>
              <a:t> denir ve bu, hukuki sonuçlara yol açabilecek ve hapis cezası gerektirebilecek bir suçtur.</a:t>
            </a:r>
          </a:p>
          <a:p>
            <a:pPr algn="ctr"/>
            <a:endParaRPr lang="tr-T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60712" cy="23995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729</TotalTime>
  <Words>1230</Words>
  <Application>Microsoft Office PowerPoint</Application>
  <PresentationFormat>Ekran Gösterisi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Üst Düzey</vt:lpstr>
      <vt:lpstr>PowerPoint Sunusu</vt:lpstr>
      <vt:lpstr>ŞİDDET </vt:lpstr>
      <vt:lpstr>ZORBALIK </vt:lpstr>
      <vt:lpstr>PowerPoint Sunusu</vt:lpstr>
      <vt:lpstr>PowerPoint Sunusu</vt:lpstr>
      <vt:lpstr>PowerPoint Sunusu</vt:lpstr>
      <vt:lpstr>Zorbalığın Türleri </vt:lpstr>
      <vt:lpstr>PowerPoint Sunusu</vt:lpstr>
      <vt:lpstr>PowerPoint Sunusu</vt:lpstr>
      <vt:lpstr>PowerPoint Sunusu</vt:lpstr>
      <vt:lpstr>Zorbalığa Uğrayan Kendini Nasıl Hisseder?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ŞİDDET VE AKRAN ZORBALIĞI</dc:title>
  <dc:creator>Burcu</dc:creator>
  <cp:lastModifiedBy>EXPER</cp:lastModifiedBy>
  <cp:revision>70</cp:revision>
  <dcterms:created xsi:type="dcterms:W3CDTF">2019-12-19T17:46:47Z</dcterms:created>
  <dcterms:modified xsi:type="dcterms:W3CDTF">2020-01-03T13:40:59Z</dcterms:modified>
</cp:coreProperties>
</file>