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57" r:id="rId3"/>
    <p:sldId id="258" r:id="rId4"/>
    <p:sldId id="259" r:id="rId5"/>
    <p:sldId id="279" r:id="rId6"/>
    <p:sldId id="260" r:id="rId7"/>
    <p:sldId id="280" r:id="rId8"/>
    <p:sldId id="271" r:id="rId9"/>
    <p:sldId id="274" r:id="rId10"/>
    <p:sldId id="263" r:id="rId11"/>
    <p:sldId id="272" r:id="rId12"/>
    <p:sldId id="265" r:id="rId13"/>
    <p:sldId id="269" r:id="rId14"/>
    <p:sldId id="278" r:id="rId15"/>
    <p:sldId id="270" r:id="rId16"/>
    <p:sldId id="277" r:id="rId17"/>
    <p:sldId id="275" r:id="rId18"/>
    <p:sldId id="276" r:id="rId19"/>
    <p:sldId id="281" r:id="rId20"/>
    <p:sldId id="282" r:id="rId2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19.10.2020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19.10.2020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19.10.2020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4" name="3 Veri Yer Tutucusu"/>
          <p:cNvSpPr>
            <a:spLocks noGrp="1"/>
          </p:cNvSpPr>
          <p:nvPr>
            <p:ph type="dt" sz="half" idx="10"/>
          </p:nvPr>
        </p:nvSpPr>
        <p:spPr/>
        <p:txBody>
          <a:bodyPr/>
          <a:lstStyle/>
          <a:p>
            <a:fld id="{A23720DD-5B6D-40BF-8493-A6B52D484E6B}" type="datetimeFigureOut">
              <a:rPr lang="tr-TR" smtClean="0"/>
              <a:t>19.10.2020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19.10.2020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t>19.10.2020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t>19.10.2020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t>19.10.2020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t>19.10.2020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19.10.2020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19.10.2020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İçerik Yer Tutucusu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0"/>
            <a:ext cx="9144000" cy="6850538"/>
          </a:xfrm>
          <a:prstGeom prst="rect">
            <a:avLst/>
          </a:prstGeom>
        </p:spPr>
      </p:pic>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19.10.2020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pic>
        <p:nvPicPr>
          <p:cNvPr id="8" name="Picture 2" descr="\\SorgunRAM\Rehberlik\Kurum Logo&amp;Bayrak\logo son hali\Kurum logomuz 2012.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7504" y="6021288"/>
            <a:ext cx="720080" cy="72008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emf"/><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emf"/><Relationship Id="rId17" Type="http://schemas.openxmlformats.org/officeDocument/2006/relationships/image" Target="../media/image18.emf"/><Relationship Id="rId2" Type="http://schemas.openxmlformats.org/officeDocument/2006/relationships/image" Target="../media/image3.emf"/><Relationship Id="rId16" Type="http://schemas.openxmlformats.org/officeDocument/2006/relationships/image" Target="../media/image17.emf"/><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5" Type="http://schemas.openxmlformats.org/officeDocument/2006/relationships/image" Target="../media/image1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 Id="rId14" Type="http://schemas.openxmlformats.org/officeDocument/2006/relationships/image" Target="../media/image15.emf"/></Relationships>
</file>

<file path=ppt/slides/_rels/slide1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25" y="1617318"/>
            <a:ext cx="1462087"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05" y="213370"/>
            <a:ext cx="517525" cy="82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825" y="157370"/>
            <a:ext cx="96837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7190" y="213370"/>
            <a:ext cx="855663" cy="106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7103" y="326877"/>
            <a:ext cx="115887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0643" y="0"/>
            <a:ext cx="2273300"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4422" y="695225"/>
            <a:ext cx="1574800" cy="134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0756" y="4123322"/>
            <a:ext cx="1373187"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18324" y="5023435"/>
            <a:ext cx="1654175"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551" y="4298380"/>
            <a:ext cx="1406525"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7030" y="3532039"/>
            <a:ext cx="1508125" cy="110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08251" y="5585843"/>
            <a:ext cx="1316037"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11200" y="5397647"/>
            <a:ext cx="70961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47168" y="3094310"/>
            <a:ext cx="6746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72412" y="1746664"/>
            <a:ext cx="742950" cy="82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54663" y="348307"/>
            <a:ext cx="91122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Dikdörtgen 18"/>
          <p:cNvSpPr/>
          <p:nvPr/>
        </p:nvSpPr>
        <p:spPr>
          <a:xfrm>
            <a:off x="2123728" y="1353764"/>
            <a:ext cx="4921101" cy="3227364"/>
          </a:xfrm>
          <a:prstGeom prst="rect">
            <a:avLst/>
          </a:prstGeom>
          <a:noFill/>
        </p:spPr>
        <p:txBody>
          <a:bodyPr wrap="square" lIns="91440" tIns="45720" rIns="91440" bIns="45720">
            <a:prstTxWarp prst="textCanUp">
              <a:avLst/>
            </a:prstTxWarp>
            <a:spAutoFit/>
          </a:bodyPr>
          <a:lstStyle/>
          <a:p>
            <a:pPr algn="ctr"/>
            <a:r>
              <a:rPr lang="tr-TR" sz="4800" b="1" i="1" cap="none" spc="300" dirty="0" smtClean="0">
                <a:ln w="11430" cmpd="sng">
                  <a:solidFill>
                    <a:schemeClr val="accent1">
                      <a:tint val="10000"/>
                    </a:schemeClr>
                  </a:solidFill>
                  <a:prstDash val="solid"/>
                  <a:miter lim="800000"/>
                </a:ln>
                <a:solidFill>
                  <a:schemeClr val="accent4">
                    <a:lumMod val="50000"/>
                  </a:schemeClr>
                </a:solidFill>
                <a:effectLst>
                  <a:glow rad="45500">
                    <a:schemeClr val="accent1">
                      <a:satMod val="220000"/>
                      <a:alpha val="35000"/>
                    </a:schemeClr>
                  </a:glow>
                </a:effectLst>
                <a:latin typeface="Algerian" pitchFamily="82" charset="0"/>
              </a:rPr>
              <a:t>ÇOCUKLARA </a:t>
            </a:r>
          </a:p>
          <a:p>
            <a:pPr algn="ctr"/>
            <a:r>
              <a:rPr lang="tr-TR" sz="4800" b="1" i="1" cap="none" spc="300" dirty="0" smtClean="0">
                <a:ln w="11430" cmpd="sng">
                  <a:solidFill>
                    <a:schemeClr val="accent1">
                      <a:tint val="10000"/>
                    </a:schemeClr>
                  </a:solidFill>
                  <a:prstDash val="solid"/>
                  <a:miter lim="800000"/>
                </a:ln>
                <a:solidFill>
                  <a:schemeClr val="accent4">
                    <a:lumMod val="50000"/>
                  </a:schemeClr>
                </a:solidFill>
                <a:effectLst>
                  <a:glow rad="45500">
                    <a:schemeClr val="accent1">
                      <a:satMod val="220000"/>
                      <a:alpha val="35000"/>
                    </a:schemeClr>
                  </a:glow>
                </a:effectLst>
                <a:latin typeface="Algerian" pitchFamily="82" charset="0"/>
              </a:rPr>
              <a:t>ÖZ DENETİM BECERİSİ KAZANDIRMA</a:t>
            </a:r>
          </a:p>
        </p:txBody>
      </p:sp>
      <p:sp>
        <p:nvSpPr>
          <p:cNvPr id="3" name="Metin kutusu 2"/>
          <p:cNvSpPr txBox="1"/>
          <p:nvPr/>
        </p:nvSpPr>
        <p:spPr>
          <a:xfrm>
            <a:off x="3059832" y="4365104"/>
            <a:ext cx="3096344" cy="646331"/>
          </a:xfrm>
          <a:prstGeom prst="rect">
            <a:avLst/>
          </a:prstGeom>
          <a:noFill/>
        </p:spPr>
        <p:txBody>
          <a:bodyPr wrap="square" rtlCol="0">
            <a:spAutoFit/>
          </a:bodyPr>
          <a:lstStyle/>
          <a:p>
            <a:pPr algn="ctr"/>
            <a:r>
              <a:rPr lang="tr-TR" dirty="0" smtClean="0">
                <a:solidFill>
                  <a:schemeClr val="accent4">
                    <a:lumMod val="50000"/>
                  </a:schemeClr>
                </a:solidFill>
                <a:latin typeface="Comic Sans MS" pitchFamily="66" charset="0"/>
              </a:rPr>
              <a:t>OKULÖNCESİ/İLKOKUL VELİ SUNUMU</a:t>
            </a:r>
            <a:endParaRPr lang="tr-TR" dirty="0">
              <a:solidFill>
                <a:schemeClr val="accent4">
                  <a:lumMod val="50000"/>
                </a:schemeClr>
              </a:solidFill>
              <a:latin typeface="Comic Sans MS" pitchFamily="66" charset="0"/>
            </a:endParaRPr>
          </a:p>
        </p:txBody>
      </p:sp>
    </p:spTree>
    <p:extLst>
      <p:ext uri="{BB962C8B-B14F-4D97-AF65-F5344CB8AC3E}">
        <p14:creationId xmlns:p14="http://schemas.microsoft.com/office/powerpoint/2010/main" val="229103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980728"/>
            <a:ext cx="4550871" cy="486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Metin kutusu 7"/>
          <p:cNvSpPr txBox="1"/>
          <p:nvPr/>
        </p:nvSpPr>
        <p:spPr>
          <a:xfrm>
            <a:off x="2325386" y="260648"/>
            <a:ext cx="4766894" cy="707886"/>
          </a:xfrm>
          <a:prstGeom prst="rect">
            <a:avLst/>
          </a:prstGeom>
          <a:noFill/>
        </p:spPr>
        <p:txBody>
          <a:bodyPr wrap="square" rtlCol="0">
            <a:spAutoFit/>
          </a:bodyPr>
          <a:lstStyle/>
          <a:p>
            <a:pPr algn="ctr"/>
            <a:r>
              <a:rPr lang="tr-TR" sz="2000" dirty="0">
                <a:latin typeface="Comic Sans MS" pitchFamily="66" charset="0"/>
              </a:rPr>
              <a:t>Amaç oluşturma ve ulaşmada farklı seçenekleri </a:t>
            </a:r>
            <a:r>
              <a:rPr lang="tr-TR" sz="2000" dirty="0" smtClean="0">
                <a:latin typeface="Comic Sans MS" pitchFamily="66" charset="0"/>
              </a:rPr>
              <a:t>kullanabilirler.</a:t>
            </a:r>
            <a:endParaRPr lang="tr-TR" sz="2000" dirty="0">
              <a:latin typeface="Comic Sans MS" pitchFamily="66" charset="0"/>
            </a:endParaRPr>
          </a:p>
        </p:txBody>
      </p:sp>
      <p:sp>
        <p:nvSpPr>
          <p:cNvPr id="11" name="Metin kutusu 10"/>
          <p:cNvSpPr txBox="1"/>
          <p:nvPr/>
        </p:nvSpPr>
        <p:spPr>
          <a:xfrm>
            <a:off x="395536" y="1426243"/>
            <a:ext cx="2160240" cy="1015663"/>
          </a:xfrm>
          <a:prstGeom prst="rect">
            <a:avLst/>
          </a:prstGeom>
          <a:noFill/>
        </p:spPr>
        <p:txBody>
          <a:bodyPr wrap="square" rtlCol="0">
            <a:spAutoFit/>
          </a:bodyPr>
          <a:lstStyle/>
          <a:p>
            <a:pPr algn="ctr" fontAlgn="base">
              <a:lnSpc>
                <a:spcPct val="150000"/>
              </a:lnSpc>
            </a:pPr>
            <a:r>
              <a:rPr lang="tr-TR" sz="2000" dirty="0" smtClean="0">
                <a:latin typeface="Comic Sans MS" pitchFamily="66" charset="0"/>
              </a:rPr>
              <a:t>Yeterliliklerinin</a:t>
            </a:r>
          </a:p>
          <a:p>
            <a:pPr algn="ctr" fontAlgn="base">
              <a:lnSpc>
                <a:spcPct val="150000"/>
              </a:lnSpc>
            </a:pPr>
            <a:r>
              <a:rPr lang="tr-TR" sz="2000" dirty="0" smtClean="0">
                <a:latin typeface="Comic Sans MS" pitchFamily="66" charset="0"/>
              </a:rPr>
              <a:t> </a:t>
            </a:r>
            <a:r>
              <a:rPr lang="tr-TR" sz="2000" dirty="0">
                <a:latin typeface="Comic Sans MS" pitchFamily="66" charset="0"/>
              </a:rPr>
              <a:t>farkındadırlar.</a:t>
            </a:r>
          </a:p>
        </p:txBody>
      </p:sp>
      <p:sp>
        <p:nvSpPr>
          <p:cNvPr id="13" name="Metin kutusu 12"/>
          <p:cNvSpPr txBox="1"/>
          <p:nvPr/>
        </p:nvSpPr>
        <p:spPr>
          <a:xfrm>
            <a:off x="6588224" y="1052736"/>
            <a:ext cx="2555776" cy="1631216"/>
          </a:xfrm>
          <a:prstGeom prst="rect">
            <a:avLst/>
          </a:prstGeom>
          <a:noFill/>
        </p:spPr>
        <p:txBody>
          <a:bodyPr wrap="square" rtlCol="0">
            <a:spAutoFit/>
          </a:bodyPr>
          <a:lstStyle/>
          <a:p>
            <a:pPr algn="ctr"/>
            <a:r>
              <a:rPr lang="tr-TR" sz="2000" dirty="0">
                <a:latin typeface="Comic Sans MS" pitchFamily="66" charset="0"/>
              </a:rPr>
              <a:t>Karşılaştıkları problemi çözme konusunda kendine daha fazla </a:t>
            </a:r>
            <a:r>
              <a:rPr lang="tr-TR" sz="2000" dirty="0" smtClean="0">
                <a:latin typeface="Comic Sans MS" pitchFamily="66" charset="0"/>
              </a:rPr>
              <a:t>güvenirler.</a:t>
            </a:r>
            <a:endParaRPr lang="tr-TR" sz="2000" dirty="0"/>
          </a:p>
        </p:txBody>
      </p:sp>
      <p:sp>
        <p:nvSpPr>
          <p:cNvPr id="14" name="Metin kutusu 13"/>
          <p:cNvSpPr txBox="1"/>
          <p:nvPr/>
        </p:nvSpPr>
        <p:spPr>
          <a:xfrm>
            <a:off x="6746607" y="2996952"/>
            <a:ext cx="2397393" cy="1631216"/>
          </a:xfrm>
          <a:prstGeom prst="rect">
            <a:avLst/>
          </a:prstGeom>
          <a:noFill/>
        </p:spPr>
        <p:txBody>
          <a:bodyPr wrap="square" rtlCol="0">
            <a:spAutoFit/>
          </a:bodyPr>
          <a:lstStyle/>
          <a:p>
            <a:pPr algn="ctr"/>
            <a:r>
              <a:rPr lang="tr-TR" sz="2000" dirty="0">
                <a:latin typeface="Comic Sans MS" pitchFamily="66" charset="0"/>
              </a:rPr>
              <a:t>Öz saygıları, öz güvenleri, empati becerileri ve uyum düzeyleri </a:t>
            </a:r>
            <a:r>
              <a:rPr lang="tr-TR" sz="2000" dirty="0" smtClean="0">
                <a:latin typeface="Comic Sans MS" pitchFamily="66" charset="0"/>
              </a:rPr>
              <a:t>yüksektir.</a:t>
            </a:r>
            <a:endParaRPr lang="tr-TR" sz="2000" dirty="0"/>
          </a:p>
        </p:txBody>
      </p:sp>
      <p:sp>
        <p:nvSpPr>
          <p:cNvPr id="15" name="Metin kutusu 14"/>
          <p:cNvSpPr txBox="1"/>
          <p:nvPr/>
        </p:nvSpPr>
        <p:spPr>
          <a:xfrm>
            <a:off x="6588224" y="4923165"/>
            <a:ext cx="2736304" cy="954107"/>
          </a:xfrm>
          <a:prstGeom prst="rect">
            <a:avLst/>
          </a:prstGeom>
          <a:noFill/>
        </p:spPr>
        <p:txBody>
          <a:bodyPr wrap="square" rtlCol="0">
            <a:spAutoFit/>
          </a:bodyPr>
          <a:lstStyle/>
          <a:p>
            <a:pPr algn="ctr"/>
            <a:r>
              <a:rPr lang="tr-TR" dirty="0">
                <a:latin typeface="Comic Sans MS" pitchFamily="66" charset="0"/>
              </a:rPr>
              <a:t>Yeni çözüm yollarını </a:t>
            </a:r>
            <a:r>
              <a:rPr lang="tr-TR" sz="2000" dirty="0">
                <a:latin typeface="Comic Sans MS" pitchFamily="66" charset="0"/>
              </a:rPr>
              <a:t>denemeye</a:t>
            </a:r>
            <a:r>
              <a:rPr lang="tr-TR" dirty="0">
                <a:latin typeface="Comic Sans MS" pitchFamily="66" charset="0"/>
              </a:rPr>
              <a:t> daha </a:t>
            </a:r>
            <a:r>
              <a:rPr lang="tr-TR" dirty="0" smtClean="0">
                <a:latin typeface="Comic Sans MS" pitchFamily="66" charset="0"/>
              </a:rPr>
              <a:t>açıktırlar.</a:t>
            </a:r>
            <a:endParaRPr lang="tr-TR" dirty="0"/>
          </a:p>
        </p:txBody>
      </p:sp>
      <p:sp>
        <p:nvSpPr>
          <p:cNvPr id="16" name="Metin kutusu 15"/>
          <p:cNvSpPr txBox="1"/>
          <p:nvPr/>
        </p:nvSpPr>
        <p:spPr>
          <a:xfrm>
            <a:off x="323528" y="2852936"/>
            <a:ext cx="2016224" cy="1323439"/>
          </a:xfrm>
          <a:prstGeom prst="rect">
            <a:avLst/>
          </a:prstGeom>
          <a:noFill/>
        </p:spPr>
        <p:txBody>
          <a:bodyPr wrap="square" rtlCol="0">
            <a:spAutoFit/>
          </a:bodyPr>
          <a:lstStyle/>
          <a:p>
            <a:pPr algn="ctr"/>
            <a:r>
              <a:rPr lang="tr-TR" sz="2000" dirty="0">
                <a:latin typeface="Comic Sans MS" pitchFamily="66" charset="0"/>
              </a:rPr>
              <a:t>Öğrenme sürecine daha etkin </a:t>
            </a:r>
            <a:r>
              <a:rPr lang="tr-TR" sz="2000" dirty="0" smtClean="0">
                <a:latin typeface="Comic Sans MS" pitchFamily="66" charset="0"/>
              </a:rPr>
              <a:t>katılabilirler.</a:t>
            </a:r>
            <a:endParaRPr lang="tr-TR" sz="2000" dirty="0"/>
          </a:p>
        </p:txBody>
      </p:sp>
      <p:sp>
        <p:nvSpPr>
          <p:cNvPr id="17" name="Metin kutusu 16"/>
          <p:cNvSpPr txBox="1"/>
          <p:nvPr/>
        </p:nvSpPr>
        <p:spPr>
          <a:xfrm>
            <a:off x="467544" y="4509120"/>
            <a:ext cx="2232248" cy="1015663"/>
          </a:xfrm>
          <a:prstGeom prst="rect">
            <a:avLst/>
          </a:prstGeom>
          <a:noFill/>
        </p:spPr>
        <p:txBody>
          <a:bodyPr wrap="square" rtlCol="0">
            <a:spAutoFit/>
          </a:bodyPr>
          <a:lstStyle/>
          <a:p>
            <a:pPr algn="ctr"/>
            <a:r>
              <a:rPr lang="tr-TR" sz="2000" dirty="0">
                <a:latin typeface="Comic Sans MS" pitchFamily="66" charset="0"/>
              </a:rPr>
              <a:t>Planlama becerileri daha </a:t>
            </a:r>
            <a:r>
              <a:rPr lang="tr-TR" sz="2000" dirty="0" smtClean="0">
                <a:latin typeface="Comic Sans MS" pitchFamily="66" charset="0"/>
              </a:rPr>
              <a:t>iyidir.</a:t>
            </a:r>
            <a:endParaRPr lang="tr-TR" sz="2000" dirty="0"/>
          </a:p>
        </p:txBody>
      </p:sp>
      <p:sp>
        <p:nvSpPr>
          <p:cNvPr id="18" name="Metin kutusu 17"/>
          <p:cNvSpPr txBox="1"/>
          <p:nvPr/>
        </p:nvSpPr>
        <p:spPr>
          <a:xfrm>
            <a:off x="3268673" y="6021288"/>
            <a:ext cx="2880320" cy="707886"/>
          </a:xfrm>
          <a:prstGeom prst="rect">
            <a:avLst/>
          </a:prstGeom>
          <a:noFill/>
        </p:spPr>
        <p:txBody>
          <a:bodyPr wrap="square" rtlCol="0">
            <a:spAutoFit/>
          </a:bodyPr>
          <a:lstStyle/>
          <a:p>
            <a:pPr algn="ctr"/>
            <a:r>
              <a:rPr lang="tr-TR" sz="2000" dirty="0">
                <a:latin typeface="Comic Sans MS" pitchFamily="66" charset="0"/>
              </a:rPr>
              <a:t>Kendilerini daha çok motive edebilirler</a:t>
            </a:r>
            <a:endParaRPr lang="tr-TR" sz="2000" dirty="0"/>
          </a:p>
        </p:txBody>
      </p:sp>
    </p:spTree>
    <p:extLst>
      <p:ext uri="{BB962C8B-B14F-4D97-AF65-F5344CB8AC3E}">
        <p14:creationId xmlns:p14="http://schemas.microsoft.com/office/powerpoint/2010/main" val="5784691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827584" y="836712"/>
            <a:ext cx="7776864" cy="369332"/>
          </a:xfrm>
          <a:prstGeom prst="rect">
            <a:avLst/>
          </a:prstGeom>
          <a:noFill/>
        </p:spPr>
        <p:txBody>
          <a:bodyPr wrap="square" rtlCol="0">
            <a:spAutoFit/>
          </a:bodyPr>
          <a:lstStyle/>
          <a:p>
            <a:endParaRPr lang="tr-TR" dirty="0"/>
          </a:p>
        </p:txBody>
      </p:sp>
      <p:sp>
        <p:nvSpPr>
          <p:cNvPr id="5" name="Metin kutusu 4"/>
          <p:cNvSpPr txBox="1"/>
          <p:nvPr/>
        </p:nvSpPr>
        <p:spPr>
          <a:xfrm>
            <a:off x="611560" y="188640"/>
            <a:ext cx="8280920" cy="1107996"/>
          </a:xfrm>
          <a:prstGeom prst="rect">
            <a:avLst/>
          </a:prstGeom>
          <a:noFill/>
        </p:spPr>
        <p:txBody>
          <a:bodyPr wrap="square" rtlCol="0">
            <a:spAutoFit/>
          </a:bodyPr>
          <a:lstStyle/>
          <a:p>
            <a:pPr algn="ctr"/>
            <a:r>
              <a:rPr lang="tr-TR" sz="2400" b="1" dirty="0">
                <a:solidFill>
                  <a:schemeClr val="accent1">
                    <a:lumMod val="75000"/>
                  </a:schemeClr>
                </a:solidFill>
                <a:latin typeface="Comic Sans MS" pitchFamily="66" charset="0"/>
              </a:rPr>
              <a:t>Çocuklara </a:t>
            </a:r>
            <a:r>
              <a:rPr lang="tr-TR" sz="2400" b="1" dirty="0" smtClean="0">
                <a:solidFill>
                  <a:schemeClr val="accent1">
                    <a:lumMod val="75000"/>
                  </a:schemeClr>
                </a:solidFill>
                <a:latin typeface="Comic Sans MS" pitchFamily="66" charset="0"/>
              </a:rPr>
              <a:t>Öz Denetim </a:t>
            </a:r>
            <a:r>
              <a:rPr lang="tr-TR" sz="2400" b="1" dirty="0">
                <a:solidFill>
                  <a:schemeClr val="accent1">
                    <a:lumMod val="75000"/>
                  </a:schemeClr>
                </a:solidFill>
                <a:latin typeface="Comic Sans MS" pitchFamily="66" charset="0"/>
              </a:rPr>
              <a:t>K</a:t>
            </a:r>
            <a:r>
              <a:rPr lang="tr-TR" sz="2400" b="1" dirty="0" smtClean="0">
                <a:solidFill>
                  <a:schemeClr val="accent1">
                    <a:lumMod val="75000"/>
                  </a:schemeClr>
                </a:solidFill>
                <a:latin typeface="Comic Sans MS" pitchFamily="66" charset="0"/>
              </a:rPr>
              <a:t>azandırmak </a:t>
            </a:r>
            <a:r>
              <a:rPr lang="tr-TR" sz="2400" b="1" dirty="0">
                <a:solidFill>
                  <a:schemeClr val="accent1">
                    <a:lumMod val="75000"/>
                  </a:schemeClr>
                </a:solidFill>
                <a:latin typeface="Comic Sans MS" pitchFamily="66" charset="0"/>
              </a:rPr>
              <a:t>İ</a:t>
            </a:r>
            <a:r>
              <a:rPr lang="tr-TR" sz="2400" b="1" dirty="0" smtClean="0">
                <a:solidFill>
                  <a:schemeClr val="accent1">
                    <a:lumMod val="75000"/>
                  </a:schemeClr>
                </a:solidFill>
                <a:latin typeface="Comic Sans MS" pitchFamily="66" charset="0"/>
              </a:rPr>
              <a:t>çin </a:t>
            </a:r>
            <a:r>
              <a:rPr lang="tr-TR" sz="2400" b="1" dirty="0">
                <a:solidFill>
                  <a:schemeClr val="accent1">
                    <a:lumMod val="75000"/>
                  </a:schemeClr>
                </a:solidFill>
                <a:latin typeface="Comic Sans MS" pitchFamily="66" charset="0"/>
              </a:rPr>
              <a:t>N</a:t>
            </a:r>
            <a:r>
              <a:rPr lang="tr-TR" sz="2400" b="1" dirty="0" smtClean="0">
                <a:solidFill>
                  <a:schemeClr val="accent1">
                    <a:lumMod val="75000"/>
                  </a:schemeClr>
                </a:solidFill>
                <a:latin typeface="Comic Sans MS" pitchFamily="66" charset="0"/>
              </a:rPr>
              <a:t>eler </a:t>
            </a:r>
            <a:r>
              <a:rPr lang="tr-TR" sz="2400" b="1" dirty="0">
                <a:solidFill>
                  <a:schemeClr val="accent1">
                    <a:lumMod val="75000"/>
                  </a:schemeClr>
                </a:solidFill>
                <a:latin typeface="Comic Sans MS" pitchFamily="66" charset="0"/>
              </a:rPr>
              <a:t>Y</a:t>
            </a:r>
            <a:r>
              <a:rPr lang="tr-TR" sz="2400" b="1" dirty="0" smtClean="0">
                <a:solidFill>
                  <a:schemeClr val="accent1">
                    <a:lumMod val="75000"/>
                  </a:schemeClr>
                </a:solidFill>
                <a:latin typeface="Comic Sans MS" pitchFamily="66" charset="0"/>
              </a:rPr>
              <a:t>apabiliriz</a:t>
            </a:r>
            <a:r>
              <a:rPr lang="tr-TR" sz="2400" b="1" dirty="0">
                <a:solidFill>
                  <a:schemeClr val="accent1">
                    <a:lumMod val="75000"/>
                  </a:schemeClr>
                </a:solidFill>
                <a:latin typeface="Comic Sans MS" pitchFamily="66" charset="0"/>
              </a:rPr>
              <a:t>?</a:t>
            </a:r>
          </a:p>
          <a:p>
            <a:endParaRPr lang="tr-TR" b="1" dirty="0">
              <a:solidFill>
                <a:schemeClr val="accent1">
                  <a:lumMod val="75000"/>
                </a:schemeClr>
              </a:solidFill>
            </a:endParaRPr>
          </a:p>
        </p:txBody>
      </p:sp>
      <p:sp>
        <p:nvSpPr>
          <p:cNvPr id="7" name="Metin kutusu 6"/>
          <p:cNvSpPr txBox="1"/>
          <p:nvPr/>
        </p:nvSpPr>
        <p:spPr>
          <a:xfrm>
            <a:off x="107504" y="1006138"/>
            <a:ext cx="8928992" cy="1938992"/>
          </a:xfrm>
          <a:prstGeom prst="rect">
            <a:avLst/>
          </a:prstGeom>
          <a:noFill/>
        </p:spPr>
        <p:txBody>
          <a:bodyPr wrap="square" rtlCol="0">
            <a:spAutoFit/>
          </a:bodyPr>
          <a:lstStyle/>
          <a:p>
            <a:pPr algn="just"/>
            <a:r>
              <a:rPr lang="tr-TR" sz="2400" dirty="0">
                <a:latin typeface="Comic Sans MS" pitchFamily="66" charset="0"/>
              </a:rPr>
              <a:t> </a:t>
            </a:r>
          </a:p>
          <a:p>
            <a:pPr algn="just" fontAlgn="base"/>
            <a:r>
              <a:rPr lang="tr-TR" sz="2400" dirty="0">
                <a:latin typeface="Comic Sans MS" pitchFamily="66" charset="0"/>
              </a:rPr>
              <a:t>1. Ev </a:t>
            </a:r>
            <a:r>
              <a:rPr lang="tr-TR" sz="2400" dirty="0" smtClean="0">
                <a:latin typeface="Comic Sans MS" pitchFamily="66" charset="0"/>
              </a:rPr>
              <a:t>İçindeki </a:t>
            </a:r>
            <a:r>
              <a:rPr lang="tr-TR" sz="2400" dirty="0">
                <a:latin typeface="Comic Sans MS" pitchFamily="66" charset="0"/>
              </a:rPr>
              <a:t>K</a:t>
            </a:r>
            <a:r>
              <a:rPr lang="tr-TR" sz="2400" dirty="0" smtClean="0">
                <a:latin typeface="Comic Sans MS" pitchFamily="66" charset="0"/>
              </a:rPr>
              <a:t>ural </a:t>
            </a:r>
            <a:r>
              <a:rPr lang="tr-TR" sz="2400" dirty="0">
                <a:latin typeface="Comic Sans MS" pitchFamily="66" charset="0"/>
              </a:rPr>
              <a:t>V</a:t>
            </a:r>
            <a:r>
              <a:rPr lang="tr-TR" sz="2400" dirty="0" smtClean="0">
                <a:latin typeface="Comic Sans MS" pitchFamily="66" charset="0"/>
              </a:rPr>
              <a:t>e </a:t>
            </a:r>
            <a:r>
              <a:rPr lang="tr-TR" sz="2400" dirty="0">
                <a:latin typeface="Comic Sans MS" pitchFamily="66" charset="0"/>
              </a:rPr>
              <a:t>B</a:t>
            </a:r>
            <a:r>
              <a:rPr lang="tr-TR" sz="2400" dirty="0" smtClean="0">
                <a:latin typeface="Comic Sans MS" pitchFamily="66" charset="0"/>
              </a:rPr>
              <a:t>eklentiler </a:t>
            </a:r>
            <a:r>
              <a:rPr lang="tr-TR" sz="2400" dirty="0">
                <a:latin typeface="Comic Sans MS" pitchFamily="66" charset="0"/>
              </a:rPr>
              <a:t>K</a:t>
            </a:r>
            <a:r>
              <a:rPr lang="tr-TR" sz="2400" dirty="0" smtClean="0">
                <a:latin typeface="Comic Sans MS" pitchFamily="66" charset="0"/>
              </a:rPr>
              <a:t>atı </a:t>
            </a:r>
            <a:r>
              <a:rPr lang="tr-TR" sz="2400" dirty="0">
                <a:latin typeface="Comic Sans MS" pitchFamily="66" charset="0"/>
              </a:rPr>
              <a:t>V</a:t>
            </a:r>
            <a:r>
              <a:rPr lang="tr-TR" sz="2400" dirty="0" smtClean="0">
                <a:latin typeface="Comic Sans MS" pitchFamily="66" charset="0"/>
              </a:rPr>
              <a:t>e </a:t>
            </a:r>
            <a:r>
              <a:rPr lang="tr-TR" sz="2400" dirty="0">
                <a:latin typeface="Comic Sans MS" pitchFamily="66" charset="0"/>
              </a:rPr>
              <a:t>D</a:t>
            </a:r>
            <a:r>
              <a:rPr lang="tr-TR" sz="2400" dirty="0" smtClean="0">
                <a:latin typeface="Comic Sans MS" pitchFamily="66" charset="0"/>
              </a:rPr>
              <a:t>eğişmez Değildir</a:t>
            </a:r>
            <a:r>
              <a:rPr lang="tr-TR" sz="2400" dirty="0">
                <a:latin typeface="Comic Sans MS" pitchFamily="66" charset="0"/>
              </a:rPr>
              <a:t>. Kurallar </a:t>
            </a:r>
            <a:r>
              <a:rPr lang="tr-TR" sz="2400" dirty="0" smtClean="0">
                <a:latin typeface="Comic Sans MS" pitchFamily="66" charset="0"/>
              </a:rPr>
              <a:t>Çocuğun </a:t>
            </a:r>
            <a:r>
              <a:rPr lang="tr-TR" sz="2400" dirty="0">
                <a:latin typeface="Comic Sans MS" pitchFamily="66" charset="0"/>
              </a:rPr>
              <a:t>Y</a:t>
            </a:r>
            <a:r>
              <a:rPr lang="tr-TR" sz="2400" dirty="0" smtClean="0">
                <a:latin typeface="Comic Sans MS" pitchFamily="66" charset="0"/>
              </a:rPr>
              <a:t>aşına</a:t>
            </a:r>
            <a:r>
              <a:rPr lang="tr-TR" sz="2400" dirty="0">
                <a:latin typeface="Comic Sans MS" pitchFamily="66" charset="0"/>
              </a:rPr>
              <a:t>, </a:t>
            </a:r>
            <a:r>
              <a:rPr lang="tr-TR" sz="2400" dirty="0" smtClean="0">
                <a:latin typeface="Comic Sans MS" pitchFamily="66" charset="0"/>
              </a:rPr>
              <a:t>Kişilik Yapısına </a:t>
            </a:r>
            <a:r>
              <a:rPr lang="tr-TR" sz="2400" dirty="0">
                <a:latin typeface="Comic Sans MS" pitchFamily="66" charset="0"/>
              </a:rPr>
              <a:t>V</a:t>
            </a:r>
            <a:r>
              <a:rPr lang="tr-TR" sz="2400" dirty="0" smtClean="0">
                <a:latin typeface="Comic Sans MS" pitchFamily="66" charset="0"/>
              </a:rPr>
              <a:t>e </a:t>
            </a:r>
            <a:r>
              <a:rPr lang="tr-TR" sz="2400" dirty="0">
                <a:latin typeface="Comic Sans MS" pitchFamily="66" charset="0"/>
              </a:rPr>
              <a:t>Ö</a:t>
            </a:r>
            <a:r>
              <a:rPr lang="tr-TR" sz="2400" dirty="0" smtClean="0">
                <a:latin typeface="Comic Sans MS" pitchFamily="66" charset="0"/>
              </a:rPr>
              <a:t>zel </a:t>
            </a:r>
            <a:r>
              <a:rPr lang="tr-TR" sz="2400" dirty="0">
                <a:latin typeface="Comic Sans MS" pitchFamily="66" charset="0"/>
              </a:rPr>
              <a:t>D</a:t>
            </a:r>
            <a:r>
              <a:rPr lang="tr-TR" sz="2400" dirty="0" smtClean="0">
                <a:latin typeface="Comic Sans MS" pitchFamily="66" charset="0"/>
              </a:rPr>
              <a:t>urumlara </a:t>
            </a:r>
            <a:r>
              <a:rPr lang="tr-TR" sz="2400" dirty="0">
                <a:latin typeface="Comic Sans MS" pitchFamily="66" charset="0"/>
              </a:rPr>
              <a:t>G</a:t>
            </a:r>
            <a:r>
              <a:rPr lang="tr-TR" sz="2400" dirty="0" smtClean="0">
                <a:latin typeface="Comic Sans MS" pitchFamily="66" charset="0"/>
              </a:rPr>
              <a:t>öre </a:t>
            </a:r>
            <a:r>
              <a:rPr lang="tr-TR" sz="2400" dirty="0">
                <a:latin typeface="Comic Sans MS" pitchFamily="66" charset="0"/>
              </a:rPr>
              <a:t>D</a:t>
            </a:r>
            <a:r>
              <a:rPr lang="tr-TR" sz="2400" dirty="0" smtClean="0">
                <a:latin typeface="Comic Sans MS" pitchFamily="66" charset="0"/>
              </a:rPr>
              <a:t>üşünülerek Uygulanır</a:t>
            </a:r>
            <a:r>
              <a:rPr lang="tr-TR" sz="2400" dirty="0">
                <a:latin typeface="Comic Sans MS" pitchFamily="66" charset="0"/>
              </a:rPr>
              <a:t>.</a:t>
            </a:r>
          </a:p>
          <a:p>
            <a:endParaRPr lang="tr-TR" sz="2400" dirty="0"/>
          </a:p>
        </p:txBody>
      </p:sp>
      <p:sp>
        <p:nvSpPr>
          <p:cNvPr id="8" name="Metin kutusu 7"/>
          <p:cNvSpPr txBox="1"/>
          <p:nvPr/>
        </p:nvSpPr>
        <p:spPr>
          <a:xfrm>
            <a:off x="107504" y="2996952"/>
            <a:ext cx="8784976" cy="1015663"/>
          </a:xfrm>
          <a:prstGeom prst="rect">
            <a:avLst/>
          </a:prstGeom>
          <a:noFill/>
        </p:spPr>
        <p:txBody>
          <a:bodyPr wrap="square" rtlCol="0">
            <a:spAutoFit/>
          </a:bodyPr>
          <a:lstStyle/>
          <a:p>
            <a:pPr marL="342900" indent="-342900" algn="just">
              <a:buFont typeface="Wingdings" pitchFamily="2" charset="2"/>
              <a:buChar char="v"/>
            </a:pPr>
            <a:r>
              <a:rPr lang="tr-TR" sz="2000" dirty="0">
                <a:ea typeface="Ebrima" pitchFamily="2" charset="0"/>
                <a:cs typeface="Ebrima" pitchFamily="2" charset="0"/>
              </a:rPr>
              <a:t>Mesela 3 yaşındaki bir çocuğun yemeğini hiç üstünü kirletmeden ve çok düzgün yemesi beklenemez. Bu nedenle çocuğa kızmak, onu azarlamak veya cezalandırmak faydasız, hatta </a:t>
            </a:r>
            <a:r>
              <a:rPr lang="tr-TR" sz="2000" dirty="0" smtClean="0">
                <a:ea typeface="Ebrima" pitchFamily="2" charset="0"/>
                <a:cs typeface="Ebrima" pitchFamily="2" charset="0"/>
              </a:rPr>
              <a:t>zararlıdır.</a:t>
            </a:r>
            <a:endParaRPr lang="tr-TR" dirty="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984" y="3802923"/>
            <a:ext cx="4032447" cy="286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395536" y="4012615"/>
            <a:ext cx="4968552" cy="1631216"/>
          </a:xfrm>
          <a:prstGeom prst="rect">
            <a:avLst/>
          </a:prstGeom>
          <a:noFill/>
        </p:spPr>
        <p:txBody>
          <a:bodyPr wrap="square" rtlCol="0">
            <a:spAutoFit/>
          </a:bodyPr>
          <a:lstStyle/>
          <a:p>
            <a:pPr algn="just"/>
            <a:r>
              <a:rPr lang="tr-TR" sz="2000" dirty="0" smtClean="0">
                <a:ea typeface="Ebrima" pitchFamily="2" charset="0"/>
                <a:cs typeface="Ebrima" pitchFamily="2" charset="0"/>
              </a:rPr>
              <a:t>Ya </a:t>
            </a:r>
            <a:r>
              <a:rPr lang="tr-TR" sz="2000" dirty="0">
                <a:ea typeface="Ebrima" pitchFamily="2" charset="0"/>
                <a:cs typeface="Ebrima" pitchFamily="2" charset="0"/>
              </a:rPr>
              <a:t>da 5 yaşındaki çocuğun öğleden sonra uykusuna yatmaları beklenebilir ancak o yaştan sonra böyle bir kuralı katı bir şekilde uygulamak sorun yaratabilir.</a:t>
            </a:r>
          </a:p>
          <a:p>
            <a:pPr algn="just"/>
            <a:endParaRPr lang="tr-TR" sz="2000" dirty="0"/>
          </a:p>
        </p:txBody>
      </p:sp>
    </p:spTree>
    <p:extLst>
      <p:ext uri="{BB962C8B-B14F-4D97-AF65-F5344CB8AC3E}">
        <p14:creationId xmlns:p14="http://schemas.microsoft.com/office/powerpoint/2010/main" val="24966432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6948264" y="299623"/>
            <a:ext cx="1800200" cy="3046988"/>
          </a:xfrm>
          <a:prstGeom prst="rect">
            <a:avLst/>
          </a:prstGeom>
          <a:noFill/>
        </p:spPr>
        <p:txBody>
          <a:bodyPr wrap="square" rtlCol="0">
            <a:spAutoFit/>
          </a:bodyPr>
          <a:lstStyle/>
          <a:p>
            <a:r>
              <a:rPr lang="tr-TR" sz="3200" dirty="0" smtClean="0"/>
              <a:t>✓…</a:t>
            </a:r>
          </a:p>
          <a:p>
            <a:r>
              <a:rPr lang="tr-TR" sz="3200" dirty="0" smtClean="0"/>
              <a:t>✓…..</a:t>
            </a:r>
          </a:p>
          <a:p>
            <a:r>
              <a:rPr lang="tr-TR" sz="3200" dirty="0" smtClean="0"/>
              <a:t>✓….</a:t>
            </a:r>
          </a:p>
          <a:p>
            <a:r>
              <a:rPr lang="tr-TR" sz="3200" dirty="0" smtClean="0"/>
              <a:t>✓….</a:t>
            </a:r>
          </a:p>
          <a:p>
            <a:r>
              <a:rPr lang="tr-TR" sz="3200" dirty="0" smtClean="0"/>
              <a:t>✓........</a:t>
            </a:r>
          </a:p>
          <a:p>
            <a:r>
              <a:rPr lang="tr-TR" sz="3200" dirty="0" smtClean="0"/>
              <a:t>✓….</a:t>
            </a:r>
            <a:endParaRPr lang="tr-TR" sz="3200" dirty="0"/>
          </a:p>
        </p:txBody>
      </p:sp>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9572" y="1802870"/>
            <a:ext cx="1574800" cy="134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121449"/>
            <a:ext cx="3456384" cy="4328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Metin kutusu 7"/>
          <p:cNvSpPr txBox="1"/>
          <p:nvPr/>
        </p:nvSpPr>
        <p:spPr>
          <a:xfrm>
            <a:off x="323528" y="260648"/>
            <a:ext cx="5115545" cy="1569660"/>
          </a:xfrm>
          <a:prstGeom prst="rect">
            <a:avLst/>
          </a:prstGeom>
          <a:noFill/>
        </p:spPr>
        <p:txBody>
          <a:bodyPr wrap="square" rtlCol="0">
            <a:spAutoFit/>
          </a:bodyPr>
          <a:lstStyle/>
          <a:p>
            <a:pPr algn="ctr"/>
            <a:r>
              <a:rPr lang="tr-TR" sz="2400" dirty="0">
                <a:latin typeface="Comic Sans MS" pitchFamily="66" charset="0"/>
              </a:rPr>
              <a:t> </a:t>
            </a:r>
          </a:p>
          <a:p>
            <a:pPr algn="ctr" fontAlgn="base"/>
            <a:r>
              <a:rPr lang="tr-TR" sz="2400" b="1" dirty="0" smtClean="0">
                <a:latin typeface="Comic Sans MS" pitchFamily="66" charset="0"/>
              </a:rPr>
              <a:t>2. Çocuğa </a:t>
            </a:r>
            <a:r>
              <a:rPr lang="tr-TR" sz="2400" b="1" dirty="0">
                <a:latin typeface="Comic Sans MS" pitchFamily="66" charset="0"/>
              </a:rPr>
              <a:t>K</a:t>
            </a:r>
            <a:r>
              <a:rPr lang="tr-TR" sz="2400" b="1" dirty="0" smtClean="0">
                <a:latin typeface="Comic Sans MS" pitchFamily="66" charset="0"/>
              </a:rPr>
              <a:t>uralların </a:t>
            </a:r>
            <a:r>
              <a:rPr lang="tr-TR" sz="2400" b="1" dirty="0">
                <a:latin typeface="Comic Sans MS" pitchFamily="66" charset="0"/>
              </a:rPr>
              <a:t>N</a:t>
            </a:r>
            <a:r>
              <a:rPr lang="tr-TR" sz="2400" b="1" dirty="0" smtClean="0">
                <a:latin typeface="Comic Sans MS" pitchFamily="66" charset="0"/>
              </a:rPr>
              <a:t>edeni İzah Edilir.</a:t>
            </a:r>
            <a:endParaRPr lang="tr-TR" sz="2400" dirty="0">
              <a:latin typeface="Comic Sans MS" pitchFamily="66" charset="0"/>
            </a:endParaRPr>
          </a:p>
          <a:p>
            <a:pPr algn="ctr"/>
            <a:endParaRPr lang="tr-TR" sz="2400" dirty="0">
              <a:latin typeface="Comic Sans MS" pitchFamily="66" charset="0"/>
            </a:endParaRPr>
          </a:p>
        </p:txBody>
      </p:sp>
      <p:sp>
        <p:nvSpPr>
          <p:cNvPr id="7" name="Metin kutusu 6"/>
          <p:cNvSpPr txBox="1"/>
          <p:nvPr/>
        </p:nvSpPr>
        <p:spPr>
          <a:xfrm>
            <a:off x="3275856" y="3573016"/>
            <a:ext cx="5472608" cy="3170099"/>
          </a:xfrm>
          <a:prstGeom prst="rect">
            <a:avLst/>
          </a:prstGeom>
          <a:noFill/>
        </p:spPr>
        <p:txBody>
          <a:bodyPr wrap="square" rtlCol="0">
            <a:spAutoFit/>
          </a:bodyPr>
          <a:lstStyle/>
          <a:p>
            <a:pPr marL="342900" indent="-342900" algn="just">
              <a:buFont typeface="Wingdings" pitchFamily="2" charset="2"/>
              <a:buChar char="v"/>
            </a:pPr>
            <a:r>
              <a:rPr lang="tr-TR" sz="2000" dirty="0"/>
              <a:t>Küçük çocuklar kurallara uymayı çok sever ve isterler. 3yaşına kadar olan çocuklara, ‘bu böyle yapılır’ veya ‘bu yapılmaz’ demek yeterlidir. Ancak daha büyük çocuklar her şeyin nedenini öğrenmek ister. Özdenetim sağlamak için de çocuklara kuralların nedenini anlatmak çok yararlıdır. Böylece çocuk kural uygulayıcının karşısında olmayıp, safına geçerek kuralı daha kolay benimseyebilir.</a:t>
            </a:r>
          </a:p>
          <a:p>
            <a:endParaRPr lang="tr-TR" sz="2000" dirty="0"/>
          </a:p>
        </p:txBody>
      </p:sp>
    </p:spTree>
    <p:extLst>
      <p:ext uri="{BB962C8B-B14F-4D97-AF65-F5344CB8AC3E}">
        <p14:creationId xmlns:p14="http://schemas.microsoft.com/office/powerpoint/2010/main" val="20304138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0" y="177041"/>
            <a:ext cx="9144000" cy="523220"/>
          </a:xfrm>
          <a:prstGeom prst="rect">
            <a:avLst/>
          </a:prstGeom>
          <a:noFill/>
        </p:spPr>
        <p:txBody>
          <a:bodyPr wrap="square" rtlCol="0">
            <a:spAutoFit/>
          </a:bodyPr>
          <a:lstStyle/>
          <a:p>
            <a:pPr algn="ctr" fontAlgn="base"/>
            <a:r>
              <a:rPr lang="tr-TR" sz="2800" b="1" dirty="0">
                <a:latin typeface="Comic Sans MS" pitchFamily="66" charset="0"/>
              </a:rPr>
              <a:t>3. Beklenen </a:t>
            </a:r>
            <a:r>
              <a:rPr lang="tr-TR" sz="2800" b="1" dirty="0" smtClean="0">
                <a:latin typeface="Comic Sans MS" pitchFamily="66" charset="0"/>
              </a:rPr>
              <a:t>Davranışlar Açıklanır</a:t>
            </a:r>
            <a:r>
              <a:rPr lang="tr-TR" sz="2800" b="1" dirty="0">
                <a:latin typeface="Comic Sans MS" pitchFamily="66" charset="0"/>
              </a:rPr>
              <a:t>.</a:t>
            </a:r>
            <a:endParaRPr lang="tr-TR" sz="2800" dirty="0">
              <a:latin typeface="Comic Sans MS" pitchFamily="66" charset="0"/>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13" y="2543246"/>
            <a:ext cx="2679000" cy="431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etin kutusu 9"/>
          <p:cNvSpPr txBox="1"/>
          <p:nvPr/>
        </p:nvSpPr>
        <p:spPr>
          <a:xfrm>
            <a:off x="323528" y="1268760"/>
            <a:ext cx="8496944" cy="1323439"/>
          </a:xfrm>
          <a:prstGeom prst="rect">
            <a:avLst/>
          </a:prstGeom>
          <a:noFill/>
        </p:spPr>
        <p:txBody>
          <a:bodyPr wrap="square" rtlCol="0">
            <a:spAutoFit/>
          </a:bodyPr>
          <a:lstStyle/>
          <a:p>
            <a:pPr marL="342900" indent="-342900" algn="just" fontAlgn="base">
              <a:buFont typeface="Wingdings" pitchFamily="2" charset="2"/>
              <a:buChar char="v"/>
            </a:pPr>
            <a:r>
              <a:rPr lang="tr-TR" sz="2000" dirty="0"/>
              <a:t>“Şöyle yap”, “Böyle yapma” yerine hangi davranışın ne zaman beklendiği çocuğa açık bir dille anlatılır, öğretilir. Öğretilmeden uygulanan disiplin, yaptırımdır. </a:t>
            </a:r>
          </a:p>
          <a:p>
            <a:endParaRPr lang="tr-TR" sz="2000" dirty="0"/>
          </a:p>
        </p:txBody>
      </p:sp>
      <p:sp>
        <p:nvSpPr>
          <p:cNvPr id="11" name="Metin kutusu 10"/>
          <p:cNvSpPr txBox="1"/>
          <p:nvPr/>
        </p:nvSpPr>
        <p:spPr>
          <a:xfrm>
            <a:off x="3707904" y="3408217"/>
            <a:ext cx="3884806" cy="2554545"/>
          </a:xfrm>
          <a:prstGeom prst="rect">
            <a:avLst/>
          </a:prstGeom>
          <a:noFill/>
        </p:spPr>
        <p:txBody>
          <a:bodyPr wrap="square" rtlCol="0">
            <a:spAutoFit/>
          </a:bodyPr>
          <a:lstStyle/>
          <a:p>
            <a:pPr algn="just" fontAlgn="base"/>
            <a:endParaRPr lang="tr-TR" sz="2000" dirty="0"/>
          </a:p>
          <a:p>
            <a:pPr marL="342900" indent="-342900" algn="just" fontAlgn="base">
              <a:buFont typeface="Wingdings" pitchFamily="2" charset="2"/>
              <a:buChar char="v"/>
            </a:pPr>
            <a:r>
              <a:rPr lang="tr-TR" sz="2000" dirty="0"/>
              <a:t>“Hadi yatağa” yerine, “Televizyonda izlediğin şey biter bitmez yatma vakti oluyor, tamam mı?” demek çocuğun ne zaman yatması gerektiğini açık anlatır.</a:t>
            </a:r>
          </a:p>
          <a:p>
            <a:endParaRPr lang="tr-TR" sz="2000" dirty="0"/>
          </a:p>
        </p:txBody>
      </p:sp>
    </p:spTree>
    <p:extLst>
      <p:ext uri="{BB962C8B-B14F-4D97-AF65-F5344CB8AC3E}">
        <p14:creationId xmlns:p14="http://schemas.microsoft.com/office/powerpoint/2010/main" val="4240117547"/>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28042"/>
            <a:ext cx="4569906" cy="394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p:nvPr/>
        </p:nvSpPr>
        <p:spPr>
          <a:xfrm>
            <a:off x="323528" y="4789601"/>
            <a:ext cx="8548094" cy="1015663"/>
          </a:xfrm>
          <a:prstGeom prst="rect">
            <a:avLst/>
          </a:prstGeom>
          <a:noFill/>
        </p:spPr>
        <p:txBody>
          <a:bodyPr wrap="square" rtlCol="0">
            <a:spAutoFit/>
          </a:bodyPr>
          <a:lstStyle/>
          <a:p>
            <a:pPr algn="just" fontAlgn="base"/>
            <a:endParaRPr lang="tr-TR" sz="2000" dirty="0"/>
          </a:p>
          <a:p>
            <a:pPr marL="342900" indent="-342900" algn="just" fontAlgn="base">
              <a:buFont typeface="Wingdings" pitchFamily="2" charset="2"/>
              <a:buChar char="v"/>
            </a:pPr>
            <a:r>
              <a:rPr lang="tr-TR" sz="2000" dirty="0" smtClean="0"/>
              <a:t>Açıklama </a:t>
            </a:r>
            <a:r>
              <a:rPr lang="tr-TR" sz="2000" dirty="0"/>
              <a:t>alan çocuk kendini adam yerine konulmuş sayar ve aile büyüğü ile daha kolay işbirliğine girer.</a:t>
            </a:r>
          </a:p>
        </p:txBody>
      </p:sp>
      <p:sp>
        <p:nvSpPr>
          <p:cNvPr id="7" name="Metin kutusu 6"/>
          <p:cNvSpPr txBox="1"/>
          <p:nvPr/>
        </p:nvSpPr>
        <p:spPr>
          <a:xfrm>
            <a:off x="179512" y="625912"/>
            <a:ext cx="4312653" cy="1938992"/>
          </a:xfrm>
          <a:prstGeom prst="rect">
            <a:avLst/>
          </a:prstGeom>
          <a:noFill/>
        </p:spPr>
        <p:txBody>
          <a:bodyPr wrap="square" rtlCol="0">
            <a:spAutoFit/>
          </a:bodyPr>
          <a:lstStyle/>
          <a:p>
            <a:pPr marL="342900" indent="-342900" algn="just">
              <a:buFont typeface="Wingdings" pitchFamily="2" charset="2"/>
              <a:buChar char="v"/>
            </a:pPr>
            <a:r>
              <a:rPr lang="tr-TR" sz="2000" dirty="0"/>
              <a:t>“Yatarken önce pijamanı giyip dişlerini fırçalarsın. Ben de sana iyi geceler demeye geleceğim” demek çocuktan yatma zamanı ne gibi davranışlar beklediğimizi anlatır.</a:t>
            </a:r>
          </a:p>
          <a:p>
            <a:pPr algn="just"/>
            <a:endParaRPr lang="tr-TR" sz="2000" dirty="0"/>
          </a:p>
        </p:txBody>
      </p:sp>
      <p:sp>
        <p:nvSpPr>
          <p:cNvPr id="8" name="Metin kutusu 7"/>
          <p:cNvSpPr txBox="1"/>
          <p:nvPr/>
        </p:nvSpPr>
        <p:spPr>
          <a:xfrm>
            <a:off x="251520" y="2661880"/>
            <a:ext cx="4803678" cy="1938992"/>
          </a:xfrm>
          <a:prstGeom prst="rect">
            <a:avLst/>
          </a:prstGeom>
          <a:noFill/>
        </p:spPr>
        <p:txBody>
          <a:bodyPr wrap="square" rtlCol="0">
            <a:spAutoFit/>
          </a:bodyPr>
          <a:lstStyle/>
          <a:p>
            <a:pPr algn="just" fontAlgn="base"/>
            <a:endParaRPr lang="tr-TR" sz="2000" dirty="0"/>
          </a:p>
          <a:p>
            <a:pPr marL="342900" indent="-342900" algn="just" fontAlgn="base">
              <a:buFont typeface="Wingdings" pitchFamily="2" charset="2"/>
              <a:buChar char="v"/>
            </a:pPr>
            <a:r>
              <a:rPr lang="tr-TR" sz="2000" dirty="0"/>
              <a:t> “Neden hala dişlerini fırçalamadın?” demek çocuğu yanlış bir davranışta bulunurken yakalamak olacağından ona iyi davranma şansını tanımak daha etkili ve kalıcıdır. </a:t>
            </a:r>
          </a:p>
        </p:txBody>
      </p:sp>
    </p:spTree>
    <p:extLst>
      <p:ext uri="{BB962C8B-B14F-4D97-AF65-F5344CB8AC3E}">
        <p14:creationId xmlns:p14="http://schemas.microsoft.com/office/powerpoint/2010/main" val="27034136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563045" y="116632"/>
            <a:ext cx="8473451" cy="1384995"/>
          </a:xfrm>
          <a:prstGeom prst="rect">
            <a:avLst/>
          </a:prstGeom>
          <a:noFill/>
        </p:spPr>
        <p:txBody>
          <a:bodyPr wrap="square" rtlCol="0">
            <a:spAutoFit/>
          </a:bodyPr>
          <a:lstStyle/>
          <a:p>
            <a:pPr algn="ctr"/>
            <a:r>
              <a:rPr lang="tr-TR" sz="2800" b="1" dirty="0">
                <a:latin typeface="Comic Sans MS" pitchFamily="66" charset="0"/>
              </a:rPr>
              <a:t>4. Çocuğa </a:t>
            </a:r>
            <a:r>
              <a:rPr lang="tr-TR" sz="2800" b="1" dirty="0" smtClean="0">
                <a:latin typeface="Comic Sans MS" pitchFamily="66" charset="0"/>
              </a:rPr>
              <a:t>Kuralların </a:t>
            </a:r>
            <a:r>
              <a:rPr lang="tr-TR" sz="2800" b="1" dirty="0">
                <a:latin typeface="Comic Sans MS" pitchFamily="66" charset="0"/>
              </a:rPr>
              <a:t>U</a:t>
            </a:r>
            <a:r>
              <a:rPr lang="tr-TR" sz="2800" b="1" dirty="0" smtClean="0">
                <a:latin typeface="Comic Sans MS" pitchFamily="66" charset="0"/>
              </a:rPr>
              <a:t>ygulanmasında </a:t>
            </a:r>
            <a:r>
              <a:rPr lang="tr-TR" sz="2800" b="1" dirty="0">
                <a:latin typeface="Comic Sans MS" pitchFamily="66" charset="0"/>
              </a:rPr>
              <a:t>A</a:t>
            </a:r>
            <a:r>
              <a:rPr lang="tr-TR" sz="2800" b="1" dirty="0" smtClean="0">
                <a:latin typeface="Comic Sans MS" pitchFamily="66" charset="0"/>
              </a:rPr>
              <a:t>ktif </a:t>
            </a:r>
            <a:r>
              <a:rPr lang="tr-TR" sz="2800" b="1" dirty="0">
                <a:latin typeface="Comic Sans MS" pitchFamily="66" charset="0"/>
              </a:rPr>
              <a:t>R</a:t>
            </a:r>
            <a:r>
              <a:rPr lang="tr-TR" sz="2800" b="1" dirty="0" smtClean="0">
                <a:latin typeface="Comic Sans MS" pitchFamily="66" charset="0"/>
              </a:rPr>
              <a:t>ol Ve </a:t>
            </a:r>
            <a:r>
              <a:rPr lang="tr-TR" sz="2800" b="1" dirty="0">
                <a:latin typeface="Comic Sans MS" pitchFamily="66" charset="0"/>
              </a:rPr>
              <a:t>S</a:t>
            </a:r>
            <a:r>
              <a:rPr lang="tr-TR" sz="2800" b="1" dirty="0" smtClean="0">
                <a:latin typeface="Comic Sans MS" pitchFamily="66" charset="0"/>
              </a:rPr>
              <a:t>orumluluk </a:t>
            </a:r>
            <a:r>
              <a:rPr lang="tr-TR" sz="2800" b="1" dirty="0">
                <a:latin typeface="Comic Sans MS" pitchFamily="66" charset="0"/>
              </a:rPr>
              <a:t>V</a:t>
            </a:r>
            <a:r>
              <a:rPr lang="tr-TR" sz="2800" b="1" dirty="0" smtClean="0">
                <a:latin typeface="Comic Sans MS" pitchFamily="66" charset="0"/>
              </a:rPr>
              <a:t>erilir</a:t>
            </a:r>
            <a:r>
              <a:rPr lang="tr-TR" sz="2800" b="1" dirty="0">
                <a:latin typeface="Comic Sans MS" pitchFamily="66" charset="0"/>
              </a:rPr>
              <a:t>.</a:t>
            </a:r>
            <a:endParaRPr lang="tr-TR" sz="2800" dirty="0">
              <a:latin typeface="Comic Sans MS" pitchFamily="66" charset="0"/>
            </a:endParaRPr>
          </a:p>
          <a:p>
            <a:pPr algn="ctr"/>
            <a:endParaRPr lang="tr-TR" sz="2800" dirty="0">
              <a:latin typeface="Comic Sans MS" pitchFamily="66" charset="0"/>
            </a:endParaRPr>
          </a:p>
        </p:txBody>
      </p:sp>
      <p:sp>
        <p:nvSpPr>
          <p:cNvPr id="6" name="Metin kutusu 5"/>
          <p:cNvSpPr txBox="1"/>
          <p:nvPr/>
        </p:nvSpPr>
        <p:spPr>
          <a:xfrm>
            <a:off x="767322" y="1273984"/>
            <a:ext cx="8064896" cy="1938992"/>
          </a:xfrm>
          <a:prstGeom prst="rect">
            <a:avLst/>
          </a:prstGeom>
          <a:noFill/>
        </p:spPr>
        <p:txBody>
          <a:bodyPr wrap="square" rtlCol="0">
            <a:spAutoFit/>
          </a:bodyPr>
          <a:lstStyle/>
          <a:p>
            <a:pPr marL="342900" indent="-342900" algn="just">
              <a:buFont typeface="Wingdings" pitchFamily="2" charset="2"/>
              <a:buChar char="v"/>
            </a:pPr>
            <a:r>
              <a:rPr lang="tr-TR" sz="2000" dirty="0"/>
              <a:t>Diyelim ki çocuğunuz sabah yataktan kalkamıyor. “Hadi kalk” demekten yoruldunuz. Birlikte bu soruna bir çare bulmalısınız. Bir çalar saati olması belki çocuğun daha kolay yataktan kalkmasını sağlayabilir. Hem siz uyarıcı olmaktan kurtulursunuz, hem de çocuğunuz çalar saatini kapatması sorumluluğunu üstlendiği için daha rahat uyanır.</a:t>
            </a:r>
          </a:p>
          <a:p>
            <a:endParaRPr lang="tr-TR"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730" y="3152776"/>
            <a:ext cx="4561526" cy="351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71768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0" y="188640"/>
            <a:ext cx="9144000" cy="830997"/>
          </a:xfrm>
          <a:prstGeom prst="rect">
            <a:avLst/>
          </a:prstGeom>
          <a:noFill/>
        </p:spPr>
        <p:txBody>
          <a:bodyPr wrap="square" rtlCol="0">
            <a:spAutoFit/>
          </a:bodyPr>
          <a:lstStyle/>
          <a:p>
            <a:pPr algn="ctr" fontAlgn="base"/>
            <a:r>
              <a:rPr lang="tr-TR" sz="2400" b="1" dirty="0">
                <a:latin typeface="Comic Sans MS" pitchFamily="66" charset="0"/>
              </a:rPr>
              <a:t>5. Çocuğun B</a:t>
            </a:r>
            <a:r>
              <a:rPr lang="tr-TR" sz="2400" b="1" dirty="0" smtClean="0">
                <a:latin typeface="Comic Sans MS" pitchFamily="66" charset="0"/>
              </a:rPr>
              <a:t>eklenir </a:t>
            </a:r>
            <a:r>
              <a:rPr lang="tr-TR" sz="2400" b="1" dirty="0">
                <a:latin typeface="Comic Sans MS" pitchFamily="66" charset="0"/>
              </a:rPr>
              <a:t>D</a:t>
            </a:r>
            <a:r>
              <a:rPr lang="tr-TR" sz="2400" b="1" dirty="0" smtClean="0">
                <a:latin typeface="Comic Sans MS" pitchFamily="66" charset="0"/>
              </a:rPr>
              <a:t>avranışları </a:t>
            </a:r>
            <a:r>
              <a:rPr lang="tr-TR" sz="2400" b="1" dirty="0">
                <a:latin typeface="Comic Sans MS" pitchFamily="66" charset="0"/>
              </a:rPr>
              <a:t>(veya ona yakın olanlar) </a:t>
            </a:r>
            <a:r>
              <a:rPr lang="tr-TR" sz="2400" b="1" dirty="0" smtClean="0">
                <a:latin typeface="Comic Sans MS" pitchFamily="66" charset="0"/>
              </a:rPr>
              <a:t>Ve </a:t>
            </a:r>
            <a:r>
              <a:rPr lang="tr-TR" sz="2400" b="1" dirty="0">
                <a:latin typeface="Comic Sans MS" pitchFamily="66" charset="0"/>
              </a:rPr>
              <a:t>Ç</a:t>
            </a:r>
            <a:r>
              <a:rPr lang="tr-TR" sz="2400" b="1" dirty="0" smtClean="0">
                <a:latin typeface="Comic Sans MS" pitchFamily="66" charset="0"/>
              </a:rPr>
              <a:t>abası </a:t>
            </a:r>
            <a:r>
              <a:rPr lang="tr-TR" sz="2400" b="1" dirty="0">
                <a:latin typeface="Comic Sans MS" pitchFamily="66" charset="0"/>
              </a:rPr>
              <a:t>T</a:t>
            </a:r>
            <a:r>
              <a:rPr lang="tr-TR" sz="2400" b="1" dirty="0" smtClean="0">
                <a:latin typeface="Comic Sans MS" pitchFamily="66" charset="0"/>
              </a:rPr>
              <a:t>akdir </a:t>
            </a:r>
            <a:r>
              <a:rPr lang="tr-TR" sz="2400" b="1" dirty="0">
                <a:latin typeface="Comic Sans MS" pitchFamily="66" charset="0"/>
              </a:rPr>
              <a:t>E</a:t>
            </a:r>
            <a:r>
              <a:rPr lang="tr-TR" sz="2400" b="1" dirty="0" smtClean="0">
                <a:latin typeface="Comic Sans MS" pitchFamily="66" charset="0"/>
              </a:rPr>
              <a:t>dilerek </a:t>
            </a:r>
            <a:r>
              <a:rPr lang="tr-TR" sz="2400" b="1" dirty="0">
                <a:latin typeface="Comic Sans MS" pitchFamily="66" charset="0"/>
              </a:rPr>
              <a:t>P</a:t>
            </a:r>
            <a:r>
              <a:rPr lang="tr-TR" sz="2400" b="1" dirty="0" smtClean="0">
                <a:latin typeface="Comic Sans MS" pitchFamily="66" charset="0"/>
              </a:rPr>
              <a:t>ekiştirilir</a:t>
            </a:r>
            <a:r>
              <a:rPr lang="tr-TR" sz="2400" b="1" dirty="0">
                <a:latin typeface="Comic Sans MS" pitchFamily="66" charset="0"/>
              </a:rPr>
              <a:t>.</a:t>
            </a:r>
            <a:endParaRPr lang="tr-TR" sz="2400" dirty="0">
              <a:latin typeface="Comic Sans MS" pitchFamily="66"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250891"/>
            <a:ext cx="4369643" cy="481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p:nvPr/>
        </p:nvSpPr>
        <p:spPr>
          <a:xfrm>
            <a:off x="467544" y="908720"/>
            <a:ext cx="4104456" cy="5632311"/>
          </a:xfrm>
          <a:prstGeom prst="rect">
            <a:avLst/>
          </a:prstGeom>
          <a:noFill/>
        </p:spPr>
        <p:txBody>
          <a:bodyPr wrap="square" rtlCol="0">
            <a:spAutoFit/>
          </a:bodyPr>
          <a:lstStyle/>
          <a:p>
            <a:pPr algn="just" fontAlgn="base"/>
            <a:r>
              <a:rPr lang="tr-TR" sz="2000" dirty="0"/>
              <a:t>Mesela...</a:t>
            </a:r>
          </a:p>
          <a:p>
            <a:pPr marL="342900" indent="-342900" algn="just" fontAlgn="base">
              <a:buFont typeface="Wingdings" pitchFamily="2" charset="2"/>
              <a:buChar char="v"/>
            </a:pPr>
            <a:r>
              <a:rPr lang="tr-TR" sz="2000" dirty="0"/>
              <a:t>“Bu gece hatırlatmadan yatağa gittiğine çok sevindim. Artık yatma zamanını kendin ayarlayabiliyorsun.”</a:t>
            </a:r>
          </a:p>
          <a:p>
            <a:pPr algn="just"/>
            <a:endParaRPr lang="tr-TR" sz="2000" dirty="0"/>
          </a:p>
          <a:p>
            <a:pPr marL="342900" indent="-342900" algn="just" fontAlgn="base">
              <a:buFont typeface="Wingdings" pitchFamily="2" charset="2"/>
              <a:buChar char="v"/>
            </a:pPr>
            <a:r>
              <a:rPr lang="tr-TR" sz="2000" dirty="0"/>
              <a:t>“Aferin, odanı çok güzel toplamışsın. Doğrusu çok memnunum.”</a:t>
            </a:r>
          </a:p>
          <a:p>
            <a:pPr algn="just"/>
            <a:endParaRPr lang="tr-TR" sz="2000" dirty="0"/>
          </a:p>
          <a:p>
            <a:pPr marL="342900" indent="-342900" algn="just" fontAlgn="base">
              <a:buFont typeface="Wingdings" pitchFamily="2" charset="2"/>
              <a:buChar char="v"/>
            </a:pPr>
            <a:r>
              <a:rPr lang="tr-TR" sz="2000" dirty="0"/>
              <a:t>“Bugün sokakta benden hiçbir şey istemediğine çok sevindim. Böylece boş yere üzülmemiş ve kavga etmemiş olduk. Tartışmadan sokağa çıkmak çok keyifli oluyor.”</a:t>
            </a:r>
          </a:p>
          <a:p>
            <a:pPr algn="just"/>
            <a:endParaRPr lang="tr-TR" sz="2000" dirty="0"/>
          </a:p>
          <a:p>
            <a:pPr marL="342900" indent="-342900" algn="just" fontAlgn="base">
              <a:buFont typeface="Wingdings" pitchFamily="2" charset="2"/>
              <a:buChar char="v"/>
            </a:pPr>
            <a:r>
              <a:rPr lang="tr-TR" sz="2000" dirty="0"/>
              <a:t>Benzeri cümleler söylemeniz çocuk üzerinde olumlu etki yaratır.</a:t>
            </a:r>
          </a:p>
        </p:txBody>
      </p:sp>
    </p:spTree>
    <p:extLst>
      <p:ext uri="{BB962C8B-B14F-4D97-AF65-F5344CB8AC3E}">
        <p14:creationId xmlns:p14="http://schemas.microsoft.com/office/powerpoint/2010/main" val="2211454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1259632" y="132961"/>
            <a:ext cx="7395833" cy="1384995"/>
          </a:xfrm>
          <a:prstGeom prst="rect">
            <a:avLst/>
          </a:prstGeom>
          <a:noFill/>
        </p:spPr>
        <p:txBody>
          <a:bodyPr wrap="square" rtlCol="0">
            <a:spAutoFit/>
          </a:bodyPr>
          <a:lstStyle/>
          <a:p>
            <a:pPr algn="ctr"/>
            <a:r>
              <a:rPr lang="tr-TR" sz="2800" b="1" dirty="0" smtClean="0">
                <a:latin typeface="Comic Sans MS" pitchFamily="66" charset="0"/>
              </a:rPr>
              <a:t>6. Her </a:t>
            </a:r>
            <a:r>
              <a:rPr lang="tr-TR" sz="2800" b="1" dirty="0">
                <a:latin typeface="Comic Sans MS" pitchFamily="66" charset="0"/>
              </a:rPr>
              <a:t>İ</a:t>
            </a:r>
            <a:r>
              <a:rPr lang="tr-TR" sz="2800" b="1" dirty="0" smtClean="0">
                <a:latin typeface="Comic Sans MS" pitchFamily="66" charset="0"/>
              </a:rPr>
              <a:t>steklerinin </a:t>
            </a:r>
            <a:r>
              <a:rPr lang="tr-TR" sz="2800" b="1" dirty="0">
                <a:latin typeface="Comic Sans MS" pitchFamily="66" charset="0"/>
              </a:rPr>
              <a:t>H</a:t>
            </a:r>
            <a:r>
              <a:rPr lang="tr-TR" sz="2800" b="1" dirty="0" smtClean="0">
                <a:latin typeface="Comic Sans MS" pitchFamily="66" charset="0"/>
              </a:rPr>
              <a:t>er </a:t>
            </a:r>
            <a:r>
              <a:rPr lang="tr-TR" sz="2800" b="1" dirty="0">
                <a:latin typeface="Comic Sans MS" pitchFamily="66" charset="0"/>
              </a:rPr>
              <a:t>Z</a:t>
            </a:r>
            <a:r>
              <a:rPr lang="tr-TR" sz="2800" b="1" dirty="0" smtClean="0">
                <a:latin typeface="Comic Sans MS" pitchFamily="66" charset="0"/>
              </a:rPr>
              <a:t>aman </a:t>
            </a:r>
            <a:r>
              <a:rPr lang="tr-TR" sz="2800" b="1" dirty="0">
                <a:latin typeface="Comic Sans MS" pitchFamily="66" charset="0"/>
              </a:rPr>
              <a:t>O</a:t>
            </a:r>
            <a:r>
              <a:rPr lang="tr-TR" sz="2800" b="1" dirty="0" smtClean="0">
                <a:latin typeface="Comic Sans MS" pitchFamily="66" charset="0"/>
              </a:rPr>
              <a:t>lamayacağını Öğrenmeleri </a:t>
            </a:r>
          </a:p>
          <a:p>
            <a:pPr algn="ctr"/>
            <a:r>
              <a:rPr lang="tr-TR" sz="2800" b="1" dirty="0" smtClean="0">
                <a:latin typeface="Comic Sans MS" pitchFamily="66" charset="0"/>
              </a:rPr>
              <a:t>Sağlanmalıdır.</a:t>
            </a:r>
            <a:endParaRPr lang="tr-TR" sz="2800" b="1" dirty="0">
              <a:latin typeface="Comic Sans MS" pitchFamily="66" charset="0"/>
            </a:endParaRPr>
          </a:p>
        </p:txBody>
      </p:sp>
      <p:sp>
        <p:nvSpPr>
          <p:cNvPr id="6" name="Metin kutusu 5"/>
          <p:cNvSpPr txBox="1"/>
          <p:nvPr/>
        </p:nvSpPr>
        <p:spPr>
          <a:xfrm>
            <a:off x="251520" y="2753633"/>
            <a:ext cx="8712968" cy="1323439"/>
          </a:xfrm>
          <a:prstGeom prst="rect">
            <a:avLst/>
          </a:prstGeom>
          <a:noFill/>
        </p:spPr>
        <p:txBody>
          <a:bodyPr wrap="square" rtlCol="0">
            <a:spAutoFit/>
          </a:bodyPr>
          <a:lstStyle/>
          <a:p>
            <a:pPr marL="342900" indent="-342900" algn="just">
              <a:buFont typeface="Wingdings" pitchFamily="2" charset="2"/>
              <a:buChar char="v"/>
            </a:pPr>
            <a:r>
              <a:rPr lang="tr-TR" sz="2000" dirty="0"/>
              <a:t>Kendisini içinde bulunduğu koşullara göre ayarlamayı, beklemeyi, ertelemeyi, bazen reddedilmeyi öğrenmesi ve bununla başa çıkabilmesi çok önemli. Böyle durumlarla nasıl başa çıkabileceğini öğrenmeliler.</a:t>
            </a:r>
          </a:p>
          <a:p>
            <a:pPr algn="just"/>
            <a:endParaRPr lang="tr-TR" sz="20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721" y="216602"/>
            <a:ext cx="2755095" cy="256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2982" y="3429000"/>
            <a:ext cx="2731018" cy="336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2065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barn(inVertical)">
                                      <p:cBhvr>
                                        <p:cTn id="17" dur="500"/>
                                        <p:tgtEl>
                                          <p:spTgt spid="614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395536" y="303039"/>
            <a:ext cx="8208912" cy="461665"/>
          </a:xfrm>
          <a:prstGeom prst="rect">
            <a:avLst/>
          </a:prstGeom>
          <a:noFill/>
        </p:spPr>
        <p:txBody>
          <a:bodyPr wrap="square" rtlCol="0">
            <a:spAutoFit/>
          </a:bodyPr>
          <a:lstStyle/>
          <a:p>
            <a:pPr algn="ctr" fontAlgn="base"/>
            <a:r>
              <a:rPr lang="tr-TR" sz="2400" b="1" dirty="0" smtClean="0">
                <a:latin typeface="Comic Sans MS" pitchFamily="66" charset="0"/>
              </a:rPr>
              <a:t>7. Kendi </a:t>
            </a:r>
            <a:r>
              <a:rPr lang="tr-TR" sz="2400" b="1" dirty="0">
                <a:latin typeface="Comic Sans MS" pitchFamily="66" charset="0"/>
              </a:rPr>
              <a:t>Ç</a:t>
            </a:r>
            <a:r>
              <a:rPr lang="tr-TR" sz="2400" b="1" dirty="0" smtClean="0">
                <a:latin typeface="Comic Sans MS" pitchFamily="66" charset="0"/>
              </a:rPr>
              <a:t>özümünü </a:t>
            </a:r>
            <a:r>
              <a:rPr lang="tr-TR" sz="2400" b="1" dirty="0">
                <a:latin typeface="Comic Sans MS" pitchFamily="66" charset="0"/>
              </a:rPr>
              <a:t>B</a:t>
            </a:r>
            <a:r>
              <a:rPr lang="tr-TR" sz="2400" b="1" dirty="0" smtClean="0">
                <a:latin typeface="Comic Sans MS" pitchFamily="66" charset="0"/>
              </a:rPr>
              <a:t>ulması </a:t>
            </a:r>
            <a:r>
              <a:rPr lang="tr-TR" sz="2400" b="1" dirty="0">
                <a:latin typeface="Comic Sans MS" pitchFamily="66" charset="0"/>
              </a:rPr>
              <a:t>İ</a:t>
            </a:r>
            <a:r>
              <a:rPr lang="tr-TR" sz="2400" b="1" dirty="0" smtClean="0">
                <a:latin typeface="Comic Sans MS" pitchFamily="66" charset="0"/>
              </a:rPr>
              <a:t>çin </a:t>
            </a:r>
            <a:r>
              <a:rPr lang="tr-TR" sz="2400" b="1" dirty="0">
                <a:latin typeface="Comic Sans MS" pitchFamily="66" charset="0"/>
              </a:rPr>
              <a:t>F</a:t>
            </a:r>
            <a:r>
              <a:rPr lang="tr-TR" sz="2400" b="1" dirty="0" smtClean="0">
                <a:latin typeface="Comic Sans MS" pitchFamily="66" charset="0"/>
              </a:rPr>
              <a:t>ırsat Verilmelidir.</a:t>
            </a:r>
            <a:endParaRPr lang="tr-TR" sz="2400" dirty="0">
              <a:latin typeface="Comic Sans MS" pitchFamily="66" charset="0"/>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2348880"/>
            <a:ext cx="2883436" cy="424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p:nvPr/>
        </p:nvSpPr>
        <p:spPr>
          <a:xfrm>
            <a:off x="179512" y="1994064"/>
            <a:ext cx="5904656" cy="1938992"/>
          </a:xfrm>
          <a:prstGeom prst="rect">
            <a:avLst/>
          </a:prstGeom>
          <a:noFill/>
        </p:spPr>
        <p:txBody>
          <a:bodyPr wrap="square" rtlCol="0">
            <a:spAutoFit/>
          </a:bodyPr>
          <a:lstStyle/>
          <a:p>
            <a:pPr marL="342900" indent="-342900" fontAlgn="base">
              <a:buFont typeface="Wingdings" pitchFamily="2" charset="2"/>
              <a:buChar char="v"/>
            </a:pPr>
            <a:r>
              <a:rPr lang="tr-TR" sz="2000" dirty="0" smtClean="0"/>
              <a:t>     Çocuğa </a:t>
            </a:r>
            <a:r>
              <a:rPr lang="tr-TR" sz="2000" dirty="0"/>
              <a:t>sık sık müdahale etmek, davranışlarının sonuçlarıyla yüzleşmesine izin vermemek öz denetim kazanmasını engelliyor. Öncelikle sorunlarıyla başa çıkmayı öğrenmeli. Çözüm önerileri konusunda onunla tartışılabilir ancak kendi çıkış yolunu bulması için fırsat verilmesi </a:t>
            </a:r>
            <a:r>
              <a:rPr lang="tr-TR" sz="2000" dirty="0" smtClean="0"/>
              <a:t>lazım</a:t>
            </a:r>
            <a:endParaRPr lang="tr-TR" sz="2000" dirty="0"/>
          </a:p>
        </p:txBody>
      </p:sp>
    </p:spTree>
    <p:extLst>
      <p:ext uri="{BB962C8B-B14F-4D97-AF65-F5344CB8AC3E}">
        <p14:creationId xmlns:p14="http://schemas.microsoft.com/office/powerpoint/2010/main" val="25494910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barn(inVertical)">
                                      <p:cBhvr>
                                        <p:cTn id="12" dur="5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 y="-27384"/>
            <a:ext cx="9143999"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395536" y="319296"/>
            <a:ext cx="6408712" cy="2677656"/>
          </a:xfrm>
          <a:prstGeom prst="rect">
            <a:avLst/>
          </a:prstGeom>
          <a:noFill/>
        </p:spPr>
        <p:txBody>
          <a:bodyPr wrap="square" rtlCol="0">
            <a:spAutoFit/>
          </a:bodyPr>
          <a:lstStyle/>
          <a:p>
            <a:pPr algn="just" fontAlgn="base"/>
            <a:r>
              <a:rPr lang="tr-TR" sz="2100" dirty="0">
                <a:solidFill>
                  <a:schemeClr val="bg1"/>
                </a:solidFill>
                <a:latin typeface="Comic Sans MS" pitchFamily="66" charset="0"/>
              </a:rPr>
              <a:t>Okul öncesi ve ilkokul dönemindeki çocukların öz düzenleme becerilerinin gelişiminde aileden sonra öğretmenler oldukça etkili oluyorlar. Okul öncesinde daha fazla aileye ve öğretmene bağımlı olan öğrencilerin bağımsız davranmaya yöneltilmesi, yaşıtlarıyla etkileşiminin artırılması ve öz düzenleme becerilerinin farklı sosyal etkinliklerle desteklenmesi gerekiyor.</a:t>
            </a:r>
          </a:p>
        </p:txBody>
      </p:sp>
    </p:spTree>
    <p:extLst>
      <p:ext uri="{BB962C8B-B14F-4D97-AF65-F5344CB8AC3E}">
        <p14:creationId xmlns:p14="http://schemas.microsoft.com/office/powerpoint/2010/main" val="28445461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he Marshmallow Test - Igniter Media - Church 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40" y="930036"/>
            <a:ext cx="9155832" cy="5150155"/>
          </a:xfrm>
          <a:prstGeom prst="rect">
            <a:avLst/>
          </a:prstGeom>
        </p:spPr>
      </p:pic>
    </p:spTree>
    <p:extLst>
      <p:ext uri="{BB962C8B-B14F-4D97-AF65-F5344CB8AC3E}">
        <p14:creationId xmlns:p14="http://schemas.microsoft.com/office/powerpoint/2010/main" val="2087503947"/>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9512" y="404664"/>
            <a:ext cx="8640960" cy="1938992"/>
          </a:xfrm>
          <a:prstGeom prst="rect">
            <a:avLst/>
          </a:prstGeom>
          <a:noFill/>
        </p:spPr>
        <p:txBody>
          <a:bodyPr wrap="square" rtlCol="0">
            <a:spAutoFit/>
          </a:bodyPr>
          <a:lstStyle/>
          <a:p>
            <a:pPr algn="just"/>
            <a:r>
              <a:rPr lang="tr-TR" sz="2000" dirty="0"/>
              <a:t>İlkokul döneminde ise çocuk sahip olduğu olgunlaşma düzeyi açısından kendini denetleme konusunda daha fazla sorumluluk almaya hazır oluyor</a:t>
            </a:r>
            <a:r>
              <a:rPr lang="tr-TR" sz="2000" dirty="0" smtClean="0"/>
              <a:t>.</a:t>
            </a:r>
          </a:p>
          <a:p>
            <a:pPr algn="just"/>
            <a:endParaRPr lang="tr-TR" sz="2000" dirty="0" smtClean="0"/>
          </a:p>
          <a:p>
            <a:r>
              <a:rPr lang="tr-TR" sz="2000" dirty="0" smtClean="0"/>
              <a:t> </a:t>
            </a:r>
          </a:p>
          <a:p>
            <a:r>
              <a:rPr lang="tr-TR" sz="2000" dirty="0" smtClean="0"/>
              <a:t>Bu </a:t>
            </a:r>
            <a:r>
              <a:rPr lang="tr-TR" sz="2000" dirty="0"/>
              <a:t>dönemde hızlı sosyalleşme gerçekleşiyor ve çocuk kendisi dışındaki birçok sosyal gerçeğin farkında oluyor. </a:t>
            </a:r>
            <a:endParaRPr lang="tr-TR" sz="2000" dirty="0" smtClean="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961867"/>
            <a:ext cx="4537248" cy="481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179512" y="2602647"/>
            <a:ext cx="4176464" cy="2554545"/>
          </a:xfrm>
          <a:prstGeom prst="rect">
            <a:avLst/>
          </a:prstGeom>
          <a:noFill/>
        </p:spPr>
        <p:txBody>
          <a:bodyPr wrap="square" rtlCol="0">
            <a:spAutoFit/>
          </a:bodyPr>
          <a:lstStyle/>
          <a:p>
            <a:pPr algn="just"/>
            <a:endParaRPr lang="tr-TR" sz="2000" dirty="0" smtClean="0"/>
          </a:p>
          <a:p>
            <a:pPr algn="just"/>
            <a:r>
              <a:rPr lang="tr-TR" sz="2000" dirty="0" smtClean="0"/>
              <a:t>Kendi </a:t>
            </a:r>
            <a:r>
              <a:rPr lang="tr-TR" sz="2000" dirty="0"/>
              <a:t>istekleriyle çevrenin beklentileri arasında denge kurmaya başlayabiliyor. Bu nedenle kendileriyle ilgili konularda karar alma sürecine katılmaları daha faydalı sonuçlar ortaya çıkarabiliyor</a:t>
            </a:r>
          </a:p>
          <a:p>
            <a:pPr algn="just"/>
            <a:endParaRPr lang="tr-TR" sz="2000" dirty="0"/>
          </a:p>
        </p:txBody>
      </p:sp>
    </p:spTree>
    <p:extLst>
      <p:ext uri="{BB962C8B-B14F-4D97-AF65-F5344CB8AC3E}">
        <p14:creationId xmlns:p14="http://schemas.microsoft.com/office/powerpoint/2010/main" val="2444142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113" y="773415"/>
            <a:ext cx="8136904" cy="2334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578024" y="188640"/>
            <a:ext cx="7954416"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3200" b="1" dirty="0" smtClean="0">
                <a:solidFill>
                  <a:schemeClr val="accent1">
                    <a:lumMod val="75000"/>
                  </a:schemeClr>
                </a:solidFill>
                <a:latin typeface="Berlin Sans FB Demi" pitchFamily="34" charset="0"/>
              </a:rPr>
              <a:t>ÖZ DENETİM NEDİR ?</a:t>
            </a:r>
            <a:endParaRPr lang="tr-TR" sz="3200" b="1" dirty="0">
              <a:solidFill>
                <a:schemeClr val="accent1">
                  <a:lumMod val="75000"/>
                </a:schemeClr>
              </a:solidFill>
              <a:latin typeface="Berlin Sans FB Demi" pitchFamily="34" charset="0"/>
            </a:endParaRPr>
          </a:p>
        </p:txBody>
      </p:sp>
      <p:sp>
        <p:nvSpPr>
          <p:cNvPr id="5" name="Metin kutusu 4"/>
          <p:cNvSpPr txBox="1"/>
          <p:nvPr/>
        </p:nvSpPr>
        <p:spPr>
          <a:xfrm>
            <a:off x="263472" y="3284984"/>
            <a:ext cx="8583520" cy="2923877"/>
          </a:xfrm>
          <a:prstGeom prst="rect">
            <a:avLst/>
          </a:prstGeom>
          <a:noFill/>
        </p:spPr>
        <p:txBody>
          <a:bodyPr wrap="square" rtlCol="0">
            <a:spAutoFit/>
          </a:bodyPr>
          <a:lstStyle/>
          <a:p>
            <a:pPr algn="just"/>
            <a:r>
              <a:rPr lang="tr-TR" sz="2000" dirty="0" smtClean="0">
                <a:latin typeface="Comic Sans MS" pitchFamily="66" charset="0"/>
              </a:rPr>
              <a:t>         Öz </a:t>
            </a:r>
            <a:r>
              <a:rPr lang="tr-TR" sz="2000" dirty="0">
                <a:latin typeface="Comic Sans MS" pitchFamily="66" charset="0"/>
              </a:rPr>
              <a:t>denetim düşünce, dürtü ve duyguların üzerine çıkabilme becerisidir. Bu beceriye sahip olanlar ise okulda ve iş yaşamında daha başarılı olma eğilimindedir. </a:t>
            </a:r>
            <a:endParaRPr lang="tr-TR" sz="2000" dirty="0" smtClean="0">
              <a:latin typeface="Comic Sans MS" pitchFamily="66" charset="0"/>
            </a:endParaRPr>
          </a:p>
          <a:p>
            <a:pPr algn="just"/>
            <a:endParaRPr lang="tr-TR" sz="2000" dirty="0" smtClean="0">
              <a:latin typeface="Comic Sans MS" pitchFamily="66" charset="0"/>
            </a:endParaRPr>
          </a:p>
          <a:p>
            <a:pPr algn="just"/>
            <a:r>
              <a:rPr lang="tr-TR" sz="2000" dirty="0" smtClean="0">
                <a:latin typeface="Comic Sans MS" pitchFamily="66" charset="0"/>
              </a:rPr>
              <a:t>Bu </a:t>
            </a:r>
            <a:r>
              <a:rPr lang="tr-TR" sz="2000" dirty="0">
                <a:latin typeface="Comic Sans MS" pitchFamily="66" charset="0"/>
              </a:rPr>
              <a:t>doğrultuda öz denetimi yüksek </a:t>
            </a:r>
            <a:r>
              <a:rPr lang="tr-TR" sz="2400" dirty="0">
                <a:latin typeface="Comic Sans MS" pitchFamily="66" charset="0"/>
              </a:rPr>
              <a:t>kişilerin</a:t>
            </a:r>
            <a:r>
              <a:rPr lang="tr-TR" sz="2000" dirty="0">
                <a:latin typeface="Comic Sans MS" pitchFamily="66" charset="0"/>
              </a:rPr>
              <a:t> daha iyi ilişkiler  kurduğunu, aynı zamanda daha mutlu, daha az stresli, fiziksel ve zihinsel olarak daha sağlıklı ve daha uzun yaşayan insanlar olduklarını gösteren çalışmalar vardır.</a:t>
            </a:r>
          </a:p>
          <a:p>
            <a:pPr algn="just"/>
            <a:endParaRPr lang="tr-TR" sz="2000" dirty="0">
              <a:latin typeface="Comic Sans MS" pitchFamily="66" charset="0"/>
            </a:endParaRPr>
          </a:p>
        </p:txBody>
      </p:sp>
    </p:spTree>
    <p:extLst>
      <p:ext uri="{BB962C8B-B14F-4D97-AF65-F5344CB8AC3E}">
        <p14:creationId xmlns:p14="http://schemas.microsoft.com/office/powerpoint/2010/main" val="5558736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408754"/>
            <a:ext cx="8190503" cy="4364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Metin kutusu 6"/>
          <p:cNvSpPr txBox="1"/>
          <p:nvPr/>
        </p:nvSpPr>
        <p:spPr>
          <a:xfrm>
            <a:off x="395536" y="188640"/>
            <a:ext cx="8352928" cy="369332"/>
          </a:xfrm>
          <a:prstGeom prst="rect">
            <a:avLst/>
          </a:prstGeom>
          <a:noFill/>
        </p:spPr>
        <p:txBody>
          <a:bodyPr wrap="square" rtlCol="0">
            <a:spAutoFit/>
          </a:bodyPr>
          <a:lstStyle/>
          <a:p>
            <a:endParaRPr lang="tr-TR" dirty="0"/>
          </a:p>
        </p:txBody>
      </p:sp>
      <p:sp>
        <p:nvSpPr>
          <p:cNvPr id="8" name="Metin kutusu 7"/>
          <p:cNvSpPr txBox="1"/>
          <p:nvPr/>
        </p:nvSpPr>
        <p:spPr>
          <a:xfrm>
            <a:off x="611560" y="256580"/>
            <a:ext cx="8136904" cy="2308324"/>
          </a:xfrm>
          <a:prstGeom prst="rect">
            <a:avLst/>
          </a:prstGeom>
          <a:noFill/>
        </p:spPr>
        <p:txBody>
          <a:bodyPr wrap="square" rtlCol="0">
            <a:spAutoFit/>
          </a:bodyPr>
          <a:lstStyle/>
          <a:p>
            <a:pPr algn="ctr"/>
            <a:r>
              <a:rPr lang="tr-TR" sz="2400" dirty="0">
                <a:latin typeface="Comic Sans MS" pitchFamily="66" charset="0"/>
              </a:rPr>
              <a:t>Bir hedefe ulaşmak için bireyin kendi davranışlarını kontrol etmesi</a:t>
            </a:r>
            <a:r>
              <a:rPr lang="tr-TR" sz="2400" dirty="0" smtClean="0">
                <a:latin typeface="Comic Sans MS" pitchFamily="66" charset="0"/>
              </a:rPr>
              <a:t>, dürtülerine </a:t>
            </a:r>
            <a:r>
              <a:rPr lang="tr-TR" sz="2400" dirty="0">
                <a:latin typeface="Comic Sans MS" pitchFamily="66" charset="0"/>
              </a:rPr>
              <a:t>karşı koyabilmesi ve isteklerini bir süreliğine </a:t>
            </a:r>
            <a:r>
              <a:rPr lang="tr-TR" sz="2400" dirty="0" smtClean="0">
                <a:latin typeface="Comic Sans MS" pitchFamily="66" charset="0"/>
              </a:rPr>
              <a:t> erteleyebilmesi </a:t>
            </a:r>
            <a:r>
              <a:rPr lang="tr-TR" sz="2400" dirty="0">
                <a:latin typeface="Comic Sans MS" pitchFamily="66" charset="0"/>
              </a:rPr>
              <a:t>öz denetimin temelini oluşturur. Dürtülere karşı koyabilme, okul öncesi dönem çocuklar için çok zordur ve gözle görülür bir çaba gerektirir.</a:t>
            </a:r>
            <a:endParaRPr lang="tr-TR" sz="2400" dirty="0"/>
          </a:p>
        </p:txBody>
      </p:sp>
    </p:spTree>
    <p:extLst>
      <p:ext uri="{BB962C8B-B14F-4D97-AF65-F5344CB8AC3E}">
        <p14:creationId xmlns:p14="http://schemas.microsoft.com/office/powerpoint/2010/main" val="18806528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barn(inVertical)">
                                      <p:cBhvr>
                                        <p:cTn id="12"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60032" y="1196752"/>
            <a:ext cx="4146902" cy="446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441781" y="908720"/>
            <a:ext cx="4104456" cy="1508105"/>
          </a:xfrm>
          <a:prstGeom prst="rect">
            <a:avLst/>
          </a:prstGeom>
          <a:noFill/>
        </p:spPr>
        <p:txBody>
          <a:bodyPr wrap="square" rtlCol="0">
            <a:spAutoFit/>
          </a:bodyPr>
          <a:lstStyle/>
          <a:p>
            <a:r>
              <a:rPr lang="tr-TR" sz="2400" dirty="0" smtClean="0">
                <a:latin typeface="Comic Sans MS" pitchFamily="66" charset="0"/>
              </a:rPr>
              <a:t> Yaş </a:t>
            </a:r>
            <a:r>
              <a:rPr lang="tr-TR" sz="2400" dirty="0">
                <a:latin typeface="Comic Sans MS" pitchFamily="66" charset="0"/>
              </a:rPr>
              <a:t>büyüdükçe, </a:t>
            </a:r>
            <a:endParaRPr lang="tr-TR" sz="2400" dirty="0" smtClean="0">
              <a:latin typeface="Comic Sans MS" pitchFamily="66" charset="0"/>
            </a:endParaRPr>
          </a:p>
          <a:p>
            <a:r>
              <a:rPr lang="tr-TR" sz="2400" dirty="0" smtClean="0">
                <a:latin typeface="Comic Sans MS" pitchFamily="66" charset="0"/>
              </a:rPr>
              <a:t>öz </a:t>
            </a:r>
            <a:r>
              <a:rPr lang="tr-TR" sz="2400" dirty="0">
                <a:latin typeface="Comic Sans MS" pitchFamily="66" charset="0"/>
              </a:rPr>
              <a:t>denetim becerisi giderek </a:t>
            </a:r>
            <a:r>
              <a:rPr lang="tr-TR" sz="2400" dirty="0" smtClean="0">
                <a:latin typeface="Comic Sans MS" pitchFamily="66" charset="0"/>
              </a:rPr>
              <a:t>  artar</a:t>
            </a:r>
            <a:r>
              <a:rPr lang="tr-TR" sz="2400" dirty="0">
                <a:latin typeface="Comic Sans MS" pitchFamily="66" charset="0"/>
              </a:rPr>
              <a:t>. </a:t>
            </a:r>
            <a:endParaRPr lang="tr-TR" sz="2400" dirty="0" smtClean="0">
              <a:latin typeface="Comic Sans MS" pitchFamily="66" charset="0"/>
            </a:endParaRPr>
          </a:p>
          <a:p>
            <a:endParaRPr lang="tr-TR" sz="2000" dirty="0"/>
          </a:p>
        </p:txBody>
      </p:sp>
      <p:sp>
        <p:nvSpPr>
          <p:cNvPr id="6" name="Dikdörtgen 5"/>
          <p:cNvSpPr/>
          <p:nvPr/>
        </p:nvSpPr>
        <p:spPr>
          <a:xfrm>
            <a:off x="441781" y="2996952"/>
            <a:ext cx="4588029" cy="1569660"/>
          </a:xfrm>
          <a:prstGeom prst="rect">
            <a:avLst/>
          </a:prstGeom>
        </p:spPr>
        <p:txBody>
          <a:bodyPr wrap="square">
            <a:spAutoFit/>
          </a:bodyPr>
          <a:lstStyle/>
          <a:p>
            <a:r>
              <a:rPr lang="tr-TR" sz="2400" dirty="0">
                <a:latin typeface="Comic Sans MS" pitchFamily="66" charset="0"/>
              </a:rPr>
              <a:t>Öz denetim yapabilen çocuklar, yaşıtlarına göre </a:t>
            </a:r>
            <a:r>
              <a:rPr lang="tr-TR" sz="2400" dirty="0" smtClean="0">
                <a:latin typeface="Comic Sans MS" pitchFamily="66" charset="0"/>
              </a:rPr>
              <a:t>daha </a:t>
            </a:r>
            <a:r>
              <a:rPr lang="tr-TR" sz="2400" dirty="0">
                <a:latin typeface="Comic Sans MS" pitchFamily="66" charset="0"/>
              </a:rPr>
              <a:t>az öfkelenir, daha az kaygılanır ve daha rahat empati kurarlar.</a:t>
            </a:r>
          </a:p>
        </p:txBody>
      </p:sp>
    </p:spTree>
    <p:extLst>
      <p:ext uri="{BB962C8B-B14F-4D97-AF65-F5344CB8AC3E}">
        <p14:creationId xmlns:p14="http://schemas.microsoft.com/office/powerpoint/2010/main" val="8381194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barn(inVertical)">
                                      <p:cBhvr>
                                        <p:cTn id="1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251520" y="769928"/>
            <a:ext cx="8892480" cy="1938992"/>
          </a:xfrm>
          <a:prstGeom prst="rect">
            <a:avLst/>
          </a:prstGeom>
          <a:noFill/>
        </p:spPr>
        <p:txBody>
          <a:bodyPr wrap="square" rtlCol="0">
            <a:spAutoFit/>
          </a:bodyPr>
          <a:lstStyle/>
          <a:p>
            <a:pPr algn="just" fontAlgn="base"/>
            <a:r>
              <a:rPr lang="tr-TR" sz="2400" dirty="0" smtClean="0">
                <a:latin typeface="Comic Sans MS" pitchFamily="66" charset="0"/>
              </a:rPr>
              <a:t>            Öz </a:t>
            </a:r>
            <a:r>
              <a:rPr lang="tr-TR" sz="2400" dirty="0">
                <a:latin typeface="Comic Sans MS" pitchFamily="66" charset="0"/>
              </a:rPr>
              <a:t>denetim edinme sürecinde çocuklar için dürtü kontrolünün kazanılması oldukça önemli. Küçük çocuklar biyolojik kökenli istek ve yönelimlerini ertelemekte zorlanırlar ve hemen doyurulması için çok yoğun çaba içine </a:t>
            </a:r>
            <a:r>
              <a:rPr lang="tr-TR" sz="2400" dirty="0" smtClean="0">
                <a:latin typeface="Comic Sans MS" pitchFamily="66" charset="0"/>
              </a:rPr>
              <a:t>girebilirler. </a:t>
            </a:r>
            <a:endParaRPr lang="tr-TR" sz="2400" dirty="0">
              <a:latin typeface="Comic Sans MS" pitchFamily="66"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704" y="2420888"/>
            <a:ext cx="5899958" cy="4440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836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arn(inVertical)">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51520" y="836712"/>
            <a:ext cx="4968552" cy="3046988"/>
          </a:xfrm>
          <a:prstGeom prst="rect">
            <a:avLst/>
          </a:prstGeom>
          <a:noFill/>
        </p:spPr>
        <p:txBody>
          <a:bodyPr wrap="square" rtlCol="0">
            <a:spAutoFit/>
          </a:bodyPr>
          <a:lstStyle/>
          <a:p>
            <a:pPr algn="just"/>
            <a:r>
              <a:rPr lang="tr-TR" sz="2400" dirty="0" smtClean="0">
                <a:latin typeface="Comic Sans MS" pitchFamily="66" charset="0"/>
              </a:rPr>
              <a:t> </a:t>
            </a:r>
            <a:r>
              <a:rPr lang="tr-TR" sz="2400" dirty="0">
                <a:latin typeface="Comic Sans MS" pitchFamily="66" charset="0"/>
              </a:rPr>
              <a:t>Bu durum onların ve ebeveynlerin birçok sorun yaşamasına da neden olabilir. Çünkü çocuklar o anda daha çok dürtüsünün doyumuna haz alamaya odaklanır ve sonuçlarını hesaplayamazlar. Bu nedenle de ertelemekte zorlanabilirler</a:t>
            </a:r>
            <a:endParaRPr lang="tr-TR" sz="24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400038"/>
            <a:ext cx="3744416" cy="398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5759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827584" y="4642009"/>
            <a:ext cx="7704856" cy="1938992"/>
          </a:xfrm>
          <a:prstGeom prst="rect">
            <a:avLst/>
          </a:prstGeom>
          <a:noFill/>
        </p:spPr>
        <p:txBody>
          <a:bodyPr wrap="square" rtlCol="0">
            <a:spAutoFit/>
          </a:bodyPr>
          <a:lstStyle/>
          <a:p>
            <a:pPr algn="just"/>
            <a:r>
              <a:rPr lang="tr-TR" sz="2400" dirty="0">
                <a:latin typeface="Comic Sans MS" pitchFamily="66" charset="0"/>
              </a:rPr>
              <a:t>Burada dürtü bazen bir yiyeceği elde etmek veya bir oyuncağa sahip olmak olabilir. Bazen de arkadaşına vurmak gibi öfke ve kızgınlığını zarar verici şekilde ortaya çıkarabilir. Sonuçları itibariyle de zor durumda kalabilirler. </a:t>
            </a:r>
            <a:endParaRPr lang="tr-TR"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123" y="380355"/>
            <a:ext cx="6018213" cy="376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04650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478"/>
            <a:ext cx="9128632" cy="696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p:nvPr/>
        </p:nvSpPr>
        <p:spPr>
          <a:xfrm>
            <a:off x="683568" y="476672"/>
            <a:ext cx="7488832" cy="1569660"/>
          </a:xfrm>
          <a:prstGeom prst="rect">
            <a:avLst/>
          </a:prstGeom>
          <a:noFill/>
        </p:spPr>
        <p:txBody>
          <a:bodyPr wrap="square" rtlCol="0">
            <a:spAutoFit/>
          </a:bodyPr>
          <a:lstStyle/>
          <a:p>
            <a:pPr algn="ctr"/>
            <a:r>
              <a:rPr lang="tr-TR" sz="3200" dirty="0" smtClean="0">
                <a:solidFill>
                  <a:schemeClr val="bg1"/>
                </a:solidFill>
                <a:latin typeface="Comic Sans MS" pitchFamily="66" charset="0"/>
              </a:rPr>
              <a:t>ÖZ DENETİMLİ ÇOCUKLARIN ÖZELLİKLERİNİ ŞÖYLE SIRALAYABİLİRİZ ;</a:t>
            </a:r>
            <a:endParaRPr lang="tr-TR" sz="3200" dirty="0">
              <a:solidFill>
                <a:schemeClr val="bg1"/>
              </a:solidFill>
              <a:latin typeface="Comic Sans MS" pitchFamily="66" charset="0"/>
            </a:endParaRPr>
          </a:p>
        </p:txBody>
      </p:sp>
    </p:spTree>
    <p:extLst>
      <p:ext uri="{BB962C8B-B14F-4D97-AF65-F5344CB8AC3E}">
        <p14:creationId xmlns:p14="http://schemas.microsoft.com/office/powerpoint/2010/main" val="41069459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çıla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785</TotalTime>
  <Words>904</Words>
  <Application>Microsoft Office PowerPoint</Application>
  <PresentationFormat>Ekran Gösterisi (4:3)</PresentationFormat>
  <Paragraphs>70</Paragraphs>
  <Slides>20</Slides>
  <Notes>0</Notes>
  <HiddenSlides>0</HiddenSlides>
  <MMClips>1</MMClips>
  <ScaleCrop>false</ScaleCrop>
  <HeadingPairs>
    <vt:vector size="4" baseType="variant">
      <vt:variant>
        <vt:lpstr>Tema</vt:lpstr>
      </vt:variant>
      <vt:variant>
        <vt:i4>1</vt:i4>
      </vt:variant>
      <vt:variant>
        <vt:lpstr>Slayt Başlıkları</vt:lpstr>
      </vt:variant>
      <vt:variant>
        <vt:i4>20</vt:i4>
      </vt:variant>
    </vt:vector>
  </HeadingPairs>
  <TitlesOfParts>
    <vt:vector size="21" baseType="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asus</dc:creator>
  <cp:lastModifiedBy>Windows Kullanıcısı</cp:lastModifiedBy>
  <cp:revision>44</cp:revision>
  <dcterms:created xsi:type="dcterms:W3CDTF">2020-10-13T13:05:42Z</dcterms:created>
  <dcterms:modified xsi:type="dcterms:W3CDTF">2020-10-19T08:11:45Z</dcterms:modified>
</cp:coreProperties>
</file>