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90" r:id="rId4"/>
    <p:sldId id="278" r:id="rId5"/>
    <p:sldId id="281" r:id="rId6"/>
    <p:sldId id="279" r:id="rId7"/>
    <p:sldId id="280" r:id="rId8"/>
    <p:sldId id="262" r:id="rId9"/>
    <p:sldId id="282" r:id="rId10"/>
    <p:sldId id="291" r:id="rId11"/>
    <p:sldId id="265" r:id="rId12"/>
    <p:sldId id="286" r:id="rId13"/>
    <p:sldId id="292" r:id="rId14"/>
    <p:sldId id="284" r:id="rId15"/>
    <p:sldId id="287" r:id="rId16"/>
    <p:sldId id="288" r:id="rId17"/>
    <p:sldId id="266" r:id="rId18"/>
    <p:sldId id="283" r:id="rId19"/>
    <p:sldId id="276" r:id="rId20"/>
    <p:sldId id="293"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lah" initials="A" lastIdx="1" clrIdx="0">
    <p:extLst>
      <p:ext uri="{19B8F6BF-5375-455C-9EA6-DF929625EA0E}">
        <p15:presenceInfo xmlns:p15="http://schemas.microsoft.com/office/powerpoint/2012/main" userId="Abdull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33"/>
    <a:srgbClr val="00A19B"/>
    <a:srgbClr val="68CBF6"/>
    <a:srgbClr val="FB568D"/>
    <a:srgbClr val="FB7507"/>
    <a:srgbClr val="FF4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75507" autoAdjust="0"/>
  </p:normalViewPr>
  <p:slideViewPr>
    <p:cSldViewPr snapToGrid="0">
      <p:cViewPr varScale="1">
        <p:scale>
          <a:sx n="70" d="100"/>
          <a:sy n="70" d="100"/>
        </p:scale>
        <p:origin x="432"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FA2E6-5243-4235-8236-CD13D92026D3}" type="datetimeFigureOut">
              <a:rPr lang="tr-TR" smtClean="0"/>
              <a:t>23.10.2020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E7E5B-7041-491F-8BAD-4F7D4D79627D}" type="slidenum">
              <a:rPr lang="tr-TR" smtClean="0"/>
              <a:t>‹#›</a:t>
            </a:fld>
            <a:endParaRPr lang="tr-TR"/>
          </a:p>
        </p:txBody>
      </p:sp>
    </p:spTree>
    <p:extLst>
      <p:ext uri="{BB962C8B-B14F-4D97-AF65-F5344CB8AC3E}">
        <p14:creationId xmlns:p14="http://schemas.microsoft.com/office/powerpoint/2010/main" val="78838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4</a:t>
            </a:fld>
            <a:endParaRPr lang="tr-TR"/>
          </a:p>
        </p:txBody>
      </p:sp>
    </p:spTree>
    <p:extLst>
      <p:ext uri="{BB962C8B-B14F-4D97-AF65-F5344CB8AC3E}">
        <p14:creationId xmlns:p14="http://schemas.microsoft.com/office/powerpoint/2010/main" val="45405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Çatışmalara Yaklaşım Biçimleri</a:t>
            </a:r>
          </a:p>
          <a:p>
            <a:endParaRPr lang="tr-TR" b="1" dirty="0" smtClean="0"/>
          </a:p>
          <a:p>
            <a:r>
              <a:rPr lang="tr-TR" b="1" dirty="0" smtClean="0"/>
              <a:t>İşbirliği Yaklaşımı: </a:t>
            </a:r>
            <a:r>
              <a:rPr lang="tr-TR" dirty="0" smtClean="0"/>
              <a:t>Birbirlerinin söylediklerini, duygu ve düşüncelerini anlamak için daha fazla çaba gösterilir. Bu yaklaşım biçiminde taraflar açık ve dürüst bir biçimde iletişim kurabilirler. İşbirlikçi yaklaşımda; çatışma yaşayan taraflar, adil bir çözüme ulaşmak için birbirlerinin istek ve gereksinimlerini karşılamaya çalışırlar (</a:t>
            </a:r>
            <a:r>
              <a:rPr lang="tr-TR" dirty="0" err="1" smtClean="0"/>
              <a:t>Deutsch</a:t>
            </a:r>
            <a:r>
              <a:rPr lang="tr-TR" dirty="0" smtClean="0"/>
              <a:t>, 2000).</a:t>
            </a:r>
          </a:p>
          <a:p>
            <a:endParaRPr lang="tr-TR" dirty="0" smtClean="0"/>
          </a:p>
          <a:p>
            <a:r>
              <a:rPr lang="tr-TR" b="1" dirty="0" smtClean="0"/>
              <a:t>Yarışmacı Yaklaşım :</a:t>
            </a:r>
            <a:r>
              <a:rPr lang="tr-TR" dirty="0" smtClean="0"/>
              <a:t>Çatışma yaşayan tarafların kendilerinin kazanması, diğerinin kaybetmesi için, çaba harcadığı ve birbirine önyargılı biçimde davrandıkları yaklaşımdır. Yarışmacı yaklaşımın sergilendiği bir ortamda çatışma yaşayan tarafların hepsi olumsuz etkilenirler ve çatışmalar çözümlenmez (</a:t>
            </a:r>
            <a:r>
              <a:rPr lang="tr-TR" dirty="0" err="1" smtClean="0"/>
              <a:t>Deutsch</a:t>
            </a:r>
            <a:r>
              <a:rPr lang="tr-TR" dirty="0" smtClean="0"/>
              <a:t>, 2000).</a:t>
            </a:r>
          </a:p>
        </p:txBody>
      </p:sp>
      <p:sp>
        <p:nvSpPr>
          <p:cNvPr id="4" name="Slayt Numarası Yer Tutucusu 3"/>
          <p:cNvSpPr>
            <a:spLocks noGrp="1"/>
          </p:cNvSpPr>
          <p:nvPr>
            <p:ph type="sldNum" sz="quarter" idx="10"/>
          </p:nvPr>
        </p:nvSpPr>
        <p:spPr/>
        <p:txBody>
          <a:bodyPr/>
          <a:lstStyle/>
          <a:p>
            <a:fld id="{D2DE7E5B-7041-491F-8BAD-4F7D4D79627D}" type="slidenum">
              <a:rPr lang="tr-TR" smtClean="0"/>
              <a:t>5</a:t>
            </a:fld>
            <a:endParaRPr lang="tr-TR"/>
          </a:p>
        </p:txBody>
      </p:sp>
    </p:spTree>
    <p:extLst>
      <p:ext uri="{BB962C8B-B14F-4D97-AF65-F5344CB8AC3E}">
        <p14:creationId xmlns:p14="http://schemas.microsoft.com/office/powerpoint/2010/main" val="26600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t>A. YUMUŞAK TEPKİLER </a:t>
            </a:r>
          </a:p>
          <a:p>
            <a:r>
              <a:rPr lang="tr-TR" sz="1200" dirty="0" smtClean="0"/>
              <a:t>Çatışmadan kaçınma, uyma, kabullenme, geri çekilme, görmezden gelme ya da durumun bir çatışma olduğunu reddetme gibi tepkileri içerir. Yumuşak tepkiler genellikle hayal kırıklığı, kendinden şüphe etme, güvensizlik, korku ve gelecek kaygısı gibi duygulara neden olur. Yumuşak tepkiler ya her iki tarafın da kaybetmesiyle ya da taraflardan birinin kazanıp diğerinin kaybetmesi ile sonuçlanır. çatışma yaşamaktan bu tür kaçınma çabaları, beklenmedik patlamalara, duyguların incinmesine ve kayıplara neden olan davranışların sergilenmesine neden olabilir </a:t>
            </a:r>
          </a:p>
          <a:p>
            <a:r>
              <a:rPr lang="tr-TR" sz="1200" b="1" dirty="0" smtClean="0"/>
              <a:t>B. SERT TEPKİLER </a:t>
            </a:r>
          </a:p>
          <a:p>
            <a:r>
              <a:rPr lang="tr-TR" sz="1200" dirty="0" smtClean="0"/>
              <a:t>Kişilerarası çatışmada bu tarzı gösteren kimseler genellikle öfkeli durumdadırlar  tehdit etmekten ve saldırganlık davranışı göstermekten çekinmezler. Çatışmada sert tepkiler vererek  isteklerin elde edilmeye çalışıldığı bu tepki türünde daha sert olan kazanmaya çalışır ve nihayetinde  de her iki taraf kaybeder. Kişiler arası iletişim ve İlişkiler zedelenir. </a:t>
            </a:r>
          </a:p>
          <a:p>
            <a:r>
              <a:rPr lang="tr-TR" sz="1200" b="1" dirty="0" smtClean="0"/>
              <a:t>C. İLKELİ TEPKİLER </a:t>
            </a:r>
          </a:p>
          <a:p>
            <a:r>
              <a:rPr lang="tr-TR" sz="1200" dirty="0" smtClean="0"/>
              <a:t>Çatışmada bu tepki biçimini gösteren bireyler bir problemleri olduğunun ve bu problemlerinin çözülmesi gerektiğinin farkındadırlar. Çatışma durumlarında ilkeli tepkiler veren kişiler başkalarının  duygu ve düşüncelerini önemser onları anlamaya çalışır. Bireyler edindikleri bilgileri problemlerini  çözerken problemleri çözebilmesine ve bilgilerin uygulanacağı yere göre karar vermektedirler  (</a:t>
            </a:r>
            <a:r>
              <a:rPr lang="tr-TR" sz="1200" dirty="0" err="1" smtClean="0"/>
              <a:t>Aşıkcan</a:t>
            </a:r>
            <a:r>
              <a:rPr lang="tr-TR" sz="1200" dirty="0" smtClean="0"/>
              <a:t>, Akdemir ve Saban, 2015). İlkeli tepkiler veren kişiler çatışma yaşadıklarında diğer insanları  ya da durumları suçlamak yerine kendi sorumluluklarını almaya çalışır (Gordon, 2005). Kişilerarası  ilişkilerde bu tarzda her iki taraf da kazanır. Taraflar birbirine anlayış ve saygı göstererek  çatışmalarını çözüme kavuştururlar.</a:t>
            </a:r>
          </a:p>
        </p:txBody>
      </p:sp>
      <p:sp>
        <p:nvSpPr>
          <p:cNvPr id="4" name="Slayt Numarası Yer Tutucusu 3"/>
          <p:cNvSpPr>
            <a:spLocks noGrp="1"/>
          </p:cNvSpPr>
          <p:nvPr>
            <p:ph type="sldNum" sz="quarter" idx="10"/>
          </p:nvPr>
        </p:nvSpPr>
        <p:spPr/>
        <p:txBody>
          <a:bodyPr/>
          <a:lstStyle/>
          <a:p>
            <a:fld id="{D2DE7E5B-7041-491F-8BAD-4F7D4D79627D}" type="slidenum">
              <a:rPr lang="tr-TR" smtClean="0"/>
              <a:t>8</a:t>
            </a:fld>
            <a:endParaRPr lang="tr-TR"/>
          </a:p>
        </p:txBody>
      </p:sp>
    </p:spTree>
    <p:extLst>
      <p:ext uri="{BB962C8B-B14F-4D97-AF65-F5344CB8AC3E}">
        <p14:creationId xmlns:p14="http://schemas.microsoft.com/office/powerpoint/2010/main" val="40596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11</a:t>
            </a:fld>
            <a:endParaRPr lang="tr-TR"/>
          </a:p>
        </p:txBody>
      </p:sp>
    </p:spTree>
    <p:extLst>
      <p:ext uri="{BB962C8B-B14F-4D97-AF65-F5344CB8AC3E}">
        <p14:creationId xmlns:p14="http://schemas.microsoft.com/office/powerpoint/2010/main" val="190091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Soru Sorma: Konuşmacı dinlenirken ona, açık uçlu ve kapalı uçlu sorular yöneltilebilir. Açık uçlu sorular, insanların çok farklı yanıtlar verebilmesine izin verir ve konuşmanın sürdürülmesine yardım eder. Kapalı -uçlu sorular yalnızca “evet” ya da “hayır” gibi kısaca yanıtlanır. Karşısındaki kişiyle ilgili sınırlı bilgi verir.</a:t>
            </a:r>
          </a:p>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12</a:t>
            </a:fld>
            <a:endParaRPr lang="tr-TR"/>
          </a:p>
        </p:txBody>
      </p:sp>
    </p:spTree>
    <p:extLst>
      <p:ext uri="{BB962C8B-B14F-4D97-AF65-F5344CB8AC3E}">
        <p14:creationId xmlns:p14="http://schemas.microsoft.com/office/powerpoint/2010/main" val="205565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13</a:t>
            </a:fld>
            <a:endParaRPr lang="tr-TR"/>
          </a:p>
        </p:txBody>
      </p:sp>
    </p:spTree>
    <p:extLst>
      <p:ext uri="{BB962C8B-B14F-4D97-AF65-F5344CB8AC3E}">
        <p14:creationId xmlns:p14="http://schemas.microsoft.com/office/powerpoint/2010/main" val="313689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latin typeface="Arial" panose="020B0604020202020204" pitchFamily="34" charset="0"/>
              </a:rPr>
              <a:t>.“</a:t>
            </a:r>
            <a:r>
              <a:rPr lang="tr-TR" sz="1200" dirty="0" smtClean="0">
                <a:latin typeface="Arial" panose="020B0604020202020204" pitchFamily="34" charset="0"/>
              </a:rPr>
              <a:t>Sen dili” kullanılarak yapılan konuşmalarda, dinleyici kendisini yargılanmış ve suçlanmış hisseder. Konuşmacının kendisi hakkında iyi şeyler düşünmediği kanısına varır. Sen dili kullanarak yollanan mesajlar yargılayıcı, eleştirici, suçlayıcı türden anlamlar içerdikleri için dinleyiciyi savunmaya iter. Böylece kişi etkilenmek ya da değişmek yerine kendi görüşünü katı bir biçimde savunmaya yönelir. İki taraf da birbirlerini anlamaya çalışmak yerine kızgınlık yaşamaya başlarlar ve öfkeleri azalacağına gittikçe artar.</a:t>
            </a:r>
          </a:p>
          <a:p>
            <a:endParaRPr lang="tr-TR"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Arial" panose="020B0604020202020204" pitchFamily="34" charset="0"/>
              </a:rPr>
              <a:t>“</a:t>
            </a:r>
            <a:r>
              <a:rPr lang="tr-TR" sz="1200" dirty="0" smtClean="0">
                <a:latin typeface="Arial" panose="020B0604020202020204" pitchFamily="34" charset="0"/>
              </a:rPr>
              <a:t>Ben dili” kullanan konuşmacı dinleyiciye kendi kaygılarını içeren mesajlar iletir. Dinleyici, ben diliyle yollanan mesajı aldığında kendi davranışlarının karşı taraf üzerinde bırakmış olduğu olumlu ya da olumsuz etkilerini öğrenebilme şansını yakalar. Ben diliyle yollanan mesajlar açıktır ve birey kendi duygu ve taleplerini karşısındaki kişiyi tehdit etmeden bildirmektedir. Dinleyiciye, konuşan kişinin isteklerini yapmak isteyip istemediğiyle ilgili karar verme fırsatı sağlar.</a:t>
            </a:r>
          </a:p>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15</a:t>
            </a:fld>
            <a:endParaRPr lang="tr-TR"/>
          </a:p>
        </p:txBody>
      </p:sp>
    </p:spTree>
    <p:extLst>
      <p:ext uri="{BB962C8B-B14F-4D97-AF65-F5344CB8AC3E}">
        <p14:creationId xmlns:p14="http://schemas.microsoft.com/office/powerpoint/2010/main" val="58852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t>Duygularımızı kontrol etmede bazı yollar?</a:t>
            </a:r>
          </a:p>
          <a:p>
            <a:pPr marL="285750" indent="-285750">
              <a:buFont typeface="Wingdings" panose="05000000000000000000" pitchFamily="2" charset="2"/>
              <a:buChar char="v"/>
            </a:pPr>
            <a:r>
              <a:rPr lang="tr-TR" sz="1200" dirty="0" smtClean="0"/>
              <a:t>Öncelikle duygunun fark edebilmesi kontrol etmede birincil adımdır. Kontrol edemediğiniz duygunuz her ne ise vücudunuzdaki belirtileri neler? Kalbin daha hızlı atılması, gözünüzün seğirmesi, mide bulantısı, bayılacak gibi olma, etrafınızı duymama belki de daha farklı, bu durumları fark etmeniz tepkileriniz kontrol edebilmenize yardımcı olacaktır. </a:t>
            </a:r>
          </a:p>
          <a:p>
            <a:pPr marL="285750" indent="-285750">
              <a:buFont typeface="Wingdings" panose="05000000000000000000" pitchFamily="2" charset="2"/>
              <a:buChar char="v"/>
            </a:pPr>
            <a:endParaRPr lang="tr-TR" sz="1200" dirty="0" smtClean="0"/>
          </a:p>
          <a:p>
            <a:pPr marL="285750" indent="-285750">
              <a:buFont typeface="Wingdings" panose="05000000000000000000" pitchFamily="2" charset="2"/>
              <a:buChar char="v"/>
            </a:pPr>
            <a:r>
              <a:rPr lang="tr-TR" sz="1200" dirty="0" smtClean="0"/>
              <a:t>Nefes egzersizi yapmak. (Diyaframınızdan derin nefes alın. Göğsünüzden nefes almak sizi sakinleştirmez, nefesinizin karnınızdan geldiğini hissedin.</a:t>
            </a:r>
            <a:br>
              <a:rPr lang="tr-TR" sz="1200" dirty="0" smtClean="0"/>
            </a:br>
            <a:r>
              <a:rPr lang="tr-TR" sz="1200" dirty="0" smtClean="0"/>
              <a:t>“Rahatla”, “daha iyisin evet” ‘ birazdan daha sakin olacaksan kendine süre ver’ gibi sakinleştirici bir sözü yavaşça söyleyin. Bunu derin nefes alırken kendinize söyleyin.)</a:t>
            </a:r>
          </a:p>
          <a:p>
            <a:pPr marL="285750" indent="-285750">
              <a:buFont typeface="Wingdings" panose="05000000000000000000" pitchFamily="2" charset="2"/>
              <a:buChar char="v"/>
            </a:pPr>
            <a:endParaRPr lang="tr-TR" sz="1200" dirty="0" smtClean="0"/>
          </a:p>
          <a:p>
            <a:pPr marL="285750" indent="-285750">
              <a:buFont typeface="Wingdings" panose="05000000000000000000" pitchFamily="2" charset="2"/>
              <a:buChar char="v"/>
            </a:pPr>
            <a:r>
              <a:rPr lang="tr-TR" sz="1200" dirty="0" smtClean="0"/>
              <a:t>Ortamdan uzaklaşarak, duygu ve düşüneceklerinizi daha sakin bir zamanda paylaşabilirsiniz. Eğer öfkeliyseniz komik bulduğunuz bir şeyi kızgınlığın geçmesi ve sakinleşme adına hayal edebilirsiniz.</a:t>
            </a:r>
          </a:p>
          <a:p>
            <a:pPr marL="285750" indent="-285750">
              <a:buFont typeface="Wingdings" panose="05000000000000000000" pitchFamily="2" charset="2"/>
              <a:buChar char="v"/>
            </a:pPr>
            <a:endParaRPr lang="tr-TR" sz="1200" dirty="0" smtClean="0"/>
          </a:p>
          <a:p>
            <a:pPr marL="285750" indent="-285750">
              <a:buFont typeface="Wingdings" panose="05000000000000000000" pitchFamily="2" charset="2"/>
              <a:buChar char="v"/>
            </a:pPr>
            <a:r>
              <a:rPr lang="tr-TR" sz="1200" dirty="0" smtClean="0"/>
              <a:t>Duygularımız vücudumuzun da harekete geçmesini sağlar. Hızlı nefes alışlar, hızlı kalp atımı, vücutta gerginlik vs. bu sebeple vücudunu gevşetme adına yapacağız egzersizler sakinleşmenizde faydalı olacaktır. </a:t>
            </a:r>
          </a:p>
          <a:p>
            <a:endParaRPr lang="tr-TR" dirty="0"/>
          </a:p>
        </p:txBody>
      </p:sp>
      <p:sp>
        <p:nvSpPr>
          <p:cNvPr id="4" name="Slayt Numarası Yer Tutucusu 3"/>
          <p:cNvSpPr>
            <a:spLocks noGrp="1"/>
          </p:cNvSpPr>
          <p:nvPr>
            <p:ph type="sldNum" sz="quarter" idx="10"/>
          </p:nvPr>
        </p:nvSpPr>
        <p:spPr/>
        <p:txBody>
          <a:bodyPr/>
          <a:lstStyle/>
          <a:p>
            <a:fld id="{D2DE7E5B-7041-491F-8BAD-4F7D4D79627D}" type="slidenum">
              <a:rPr lang="tr-TR" smtClean="0"/>
              <a:t>17</a:t>
            </a:fld>
            <a:endParaRPr lang="tr-TR"/>
          </a:p>
        </p:txBody>
      </p:sp>
    </p:spTree>
    <p:extLst>
      <p:ext uri="{BB962C8B-B14F-4D97-AF65-F5344CB8AC3E}">
        <p14:creationId xmlns:p14="http://schemas.microsoft.com/office/powerpoint/2010/main" val="34636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1B5C228-104A-4380-8E19-A0791C30315D}"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3418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1B5C228-104A-4380-8E19-A0791C30315D}"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1819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1B5C228-104A-4380-8E19-A0791C30315D}"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4822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1B5C228-104A-4380-8E19-A0791C30315D}"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95833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1B5C228-104A-4380-8E19-A0791C30315D}"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221517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1B5C228-104A-4380-8E19-A0791C30315D}"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248662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1B5C228-104A-4380-8E19-A0791C30315D}" type="datetimeFigureOut">
              <a:rPr lang="tr-TR" smtClean="0"/>
              <a:t>23.10.2020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9545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1B5C228-104A-4380-8E19-A0791C30315D}" type="datetimeFigureOut">
              <a:rPr lang="tr-TR" smtClean="0"/>
              <a:t>23.10.2020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320365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B5C228-104A-4380-8E19-A0791C30315D}" type="datetimeFigureOut">
              <a:rPr lang="tr-TR" smtClean="0"/>
              <a:t>23.10.2020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7121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1B5C228-104A-4380-8E19-A0791C30315D}"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22051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1B5C228-104A-4380-8E19-A0791C30315D}"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5CF33F-B827-4C70-845D-834E659ECB1D}" type="slidenum">
              <a:rPr lang="tr-TR" smtClean="0"/>
              <a:t>‹#›</a:t>
            </a:fld>
            <a:endParaRPr lang="tr-TR"/>
          </a:p>
        </p:txBody>
      </p:sp>
    </p:spTree>
    <p:extLst>
      <p:ext uri="{BB962C8B-B14F-4D97-AF65-F5344CB8AC3E}">
        <p14:creationId xmlns:p14="http://schemas.microsoft.com/office/powerpoint/2010/main" val="91251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C228-104A-4380-8E19-A0791C30315D}" type="datetimeFigureOut">
              <a:rPr lang="tr-TR" smtClean="0"/>
              <a:t>23.10.2020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CF33F-B827-4C70-845D-834E659ECB1D}" type="slidenum">
              <a:rPr lang="tr-TR" smtClean="0"/>
              <a:t>‹#›</a:t>
            </a:fld>
            <a:endParaRPr lang="tr-TR"/>
          </a:p>
        </p:txBody>
      </p:sp>
    </p:spTree>
    <p:extLst>
      <p:ext uri="{BB962C8B-B14F-4D97-AF65-F5344CB8AC3E}">
        <p14:creationId xmlns:p14="http://schemas.microsoft.com/office/powerpoint/2010/main" val="383691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rot="10573913">
            <a:off x="3252384" y="5992156"/>
            <a:ext cx="1346553" cy="822486"/>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786" y="5003800"/>
            <a:ext cx="1723914" cy="1723914"/>
          </a:xfrm>
          <a:prstGeom prst="rect">
            <a:avLst/>
          </a:prstGeom>
        </p:spPr>
      </p:pic>
      <p:sp>
        <p:nvSpPr>
          <p:cNvPr id="10" name="Dikdörtgen 9"/>
          <p:cNvSpPr/>
          <p:nvPr/>
        </p:nvSpPr>
        <p:spPr>
          <a:xfrm>
            <a:off x="6074049" y="1303810"/>
            <a:ext cx="5014694" cy="1754326"/>
          </a:xfrm>
          <a:prstGeom prst="rect">
            <a:avLst/>
          </a:prstGeom>
          <a:noFill/>
        </p:spPr>
        <p:txBody>
          <a:bodyPr wrap="square" lIns="91440" tIns="45720" rIns="91440" bIns="45720">
            <a:spAutoFit/>
          </a:bodyPr>
          <a:lstStyle/>
          <a:p>
            <a:pPr algn="ctr"/>
            <a:r>
              <a:rPr lang="tr-TR" sz="5400" b="1" cap="none" spc="0" dirty="0" smtClean="0">
                <a:ln w="22225">
                  <a:solidFill>
                    <a:schemeClr val="accent2"/>
                  </a:solidFill>
                  <a:prstDash val="solid"/>
                </a:ln>
                <a:solidFill>
                  <a:srgbClr val="C00000"/>
                </a:solidFill>
                <a:effectLst/>
              </a:rPr>
              <a:t>ÇATIŞMA ÇÖZME BECERİLERİ</a:t>
            </a:r>
            <a:endParaRPr lang="tr-TR" sz="5400" b="1" cap="none" spc="0" dirty="0">
              <a:ln w="22225">
                <a:solidFill>
                  <a:schemeClr val="accent2"/>
                </a:solidFill>
                <a:prstDash val="solid"/>
              </a:ln>
              <a:solidFill>
                <a:srgbClr val="C00000"/>
              </a:solidFill>
              <a:effectLst/>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59" y="1692302"/>
            <a:ext cx="5714077" cy="5035412"/>
          </a:xfrm>
          <a:prstGeom prst="rect">
            <a:avLst/>
          </a:prstGeom>
        </p:spPr>
      </p:pic>
    </p:spTree>
    <p:extLst>
      <p:ext uri="{BB962C8B-B14F-4D97-AF65-F5344CB8AC3E}">
        <p14:creationId xmlns:p14="http://schemas.microsoft.com/office/powerpoint/2010/main" val="30416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71268" y="634429"/>
            <a:ext cx="6096000" cy="5493812"/>
          </a:xfrm>
          <a:prstGeom prst="rect">
            <a:avLst/>
          </a:prstGeom>
        </p:spPr>
        <p:txBody>
          <a:bodyPr>
            <a:spAutoFit/>
          </a:bodyPr>
          <a:lstStyle/>
          <a:p>
            <a:pPr marL="342900" indent="-342900" algn="ctr">
              <a:lnSpc>
                <a:spcPct val="150000"/>
              </a:lnSpc>
              <a:buFont typeface="Wingdings" panose="05000000000000000000" pitchFamily="2" charset="2"/>
              <a:buChar char="v"/>
            </a:pPr>
            <a:r>
              <a:rPr lang="tr-TR" dirty="0"/>
              <a:t>Çatışma yaşanırken de taraflar arasında bir iletişim sürmektedir ve bu iletişim biçimi, bireye acı verici bir yaşantı olabilir. </a:t>
            </a:r>
          </a:p>
          <a:p>
            <a:pPr marL="342900" indent="-342900" algn="ctr">
              <a:lnSpc>
                <a:spcPct val="150000"/>
              </a:lnSpc>
              <a:buFont typeface="Wingdings" panose="05000000000000000000" pitchFamily="2" charset="2"/>
              <a:buChar char="v"/>
            </a:pPr>
            <a:endParaRPr lang="tr-TR" dirty="0"/>
          </a:p>
          <a:p>
            <a:pPr marL="342900" indent="-342900" algn="ctr">
              <a:lnSpc>
                <a:spcPct val="150000"/>
              </a:lnSpc>
              <a:buFont typeface="Wingdings" panose="05000000000000000000" pitchFamily="2" charset="2"/>
              <a:buChar char="v"/>
            </a:pPr>
            <a:r>
              <a:rPr lang="tr-TR" dirty="0"/>
              <a:t>Kesintiye uğrayan ve yıkıcı yaklaşımlarla sürdürülen iletişim yapıcı ve olumluya çevrildiğinde, yeni yaratıcı çözüm yollarının bulunabilmesini olanaklı kılar. Bu biçimde çatışmalar yaşanırken ve çözüm yolları araştırılırken ilişkiler güçlenebilir. </a:t>
            </a:r>
          </a:p>
          <a:p>
            <a:pPr marL="342900" indent="-342900" algn="ctr">
              <a:lnSpc>
                <a:spcPct val="150000"/>
              </a:lnSpc>
              <a:buFont typeface="Wingdings" panose="05000000000000000000" pitchFamily="2" charset="2"/>
              <a:buChar char="v"/>
            </a:pPr>
            <a:endParaRPr lang="tr-TR" dirty="0"/>
          </a:p>
          <a:p>
            <a:pPr marL="342900" indent="-342900" algn="ctr">
              <a:lnSpc>
                <a:spcPct val="150000"/>
              </a:lnSpc>
              <a:buFont typeface="Wingdings" panose="05000000000000000000" pitchFamily="2" charset="2"/>
              <a:buChar char="v"/>
            </a:pPr>
            <a:r>
              <a:rPr lang="tr-TR" dirty="0"/>
              <a:t>İnsanlar birlikte yaşar, çalışır ve eğlenirler. Tüm bu etkinlikleri yürütürken birbirleriyle geçinebilmeleri önemlidir. </a:t>
            </a:r>
          </a:p>
        </p:txBody>
      </p:sp>
      <p:pic>
        <p:nvPicPr>
          <p:cNvPr id="5" name="Resim 4"/>
          <p:cNvPicPr>
            <a:picLocks noChangeAspect="1"/>
          </p:cNvPicPr>
          <p:nvPr/>
        </p:nvPicPr>
        <p:blipFill>
          <a:blip r:embed="rId2"/>
          <a:stretch>
            <a:fillRect/>
          </a:stretch>
        </p:blipFill>
        <p:spPr>
          <a:xfrm>
            <a:off x="201478" y="2619214"/>
            <a:ext cx="5171268" cy="411844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10436" cy="1610436"/>
          </a:xfrm>
          <a:prstGeom prst="rect">
            <a:avLst/>
          </a:prstGeom>
        </p:spPr>
      </p:pic>
    </p:spTree>
    <p:extLst>
      <p:ext uri="{BB962C8B-B14F-4D97-AF65-F5344CB8AC3E}">
        <p14:creationId xmlns:p14="http://schemas.microsoft.com/office/powerpoint/2010/main" val="121641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3298" y="106060"/>
            <a:ext cx="11421374" cy="6001643"/>
          </a:xfrm>
          <a:prstGeom prst="rect">
            <a:avLst/>
          </a:prstGeom>
          <a:noFill/>
        </p:spPr>
        <p:txBody>
          <a:bodyPr wrap="square" rtlCol="0">
            <a:spAutoFit/>
          </a:bodyPr>
          <a:lstStyle/>
          <a:p>
            <a:pPr algn="ctr"/>
            <a:r>
              <a:rPr lang="tr-TR" b="1" dirty="0" smtClean="0"/>
              <a:t>ÇATIŞMA VE İLETİŞİM</a:t>
            </a:r>
          </a:p>
          <a:p>
            <a:pPr algn="ctr"/>
            <a:r>
              <a:rPr lang="tr-TR" sz="1600" dirty="0" smtClean="0"/>
              <a:t>Çatışmaların büyük bir çoğunluğu iletişimde yaşanan sıkıntılardan oluşmaktadır. İletişimde kullanılan engeller kişiyi savunmaya, içine kapanmasına  neden olarak çatışmaların çözümlenmesini zorlaştırır.</a:t>
            </a:r>
          </a:p>
          <a:p>
            <a:endParaRPr lang="tr-TR" sz="1600" dirty="0" smtClean="0"/>
          </a:p>
          <a:p>
            <a:pPr algn="just"/>
            <a:r>
              <a:rPr lang="tr-TR" sz="1600" b="1" dirty="0"/>
              <a:t>İLETİŞİM </a:t>
            </a:r>
            <a:r>
              <a:rPr lang="tr-TR" sz="1600" b="1" dirty="0" smtClean="0"/>
              <a:t>ENGELLERİ</a:t>
            </a:r>
          </a:p>
          <a:p>
            <a:pPr algn="just"/>
            <a:endParaRPr lang="tr-TR" sz="1600" b="1" dirty="0"/>
          </a:p>
          <a:p>
            <a:pPr marL="285750" indent="-285750" algn="just">
              <a:buFont typeface="Arial" panose="020B0604020202020204" pitchFamily="34" charset="0"/>
              <a:buChar char="•"/>
            </a:pPr>
            <a:r>
              <a:rPr lang="tr-TR" sz="1600" dirty="0"/>
              <a:t>Emir </a:t>
            </a:r>
            <a:r>
              <a:rPr lang="tr-TR" sz="1600" dirty="0" smtClean="0"/>
              <a:t>vermek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Uyarmak, göz dağı </a:t>
            </a:r>
            <a:r>
              <a:rPr lang="tr-TR" sz="1600" dirty="0" smtClean="0"/>
              <a:t>vermek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Ahlak dersi </a:t>
            </a:r>
            <a:r>
              <a:rPr lang="tr-TR" sz="1600" dirty="0" smtClean="0"/>
              <a:t>vermek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Öğüt </a:t>
            </a:r>
            <a:r>
              <a:rPr lang="tr-TR" sz="1600" dirty="0" smtClean="0"/>
              <a:t>vermek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Nutuk çekmek, mantıklı düşünceler </a:t>
            </a:r>
            <a:r>
              <a:rPr lang="tr-TR" sz="1600" dirty="0" smtClean="0"/>
              <a:t>önermek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Yargılamak, eleştirmek, </a:t>
            </a:r>
            <a:r>
              <a:rPr lang="tr-TR" sz="1600" dirty="0" smtClean="0"/>
              <a:t>suçlamak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Ad takmak, alay </a:t>
            </a:r>
            <a:r>
              <a:rPr lang="tr-TR" sz="1600" dirty="0" smtClean="0"/>
              <a:t>etmek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Sürekli soru sormak, sorguya </a:t>
            </a:r>
            <a:r>
              <a:rPr lang="tr-TR" sz="1600" dirty="0" smtClean="0"/>
              <a:t>çekmek</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smtClean="0"/>
              <a:t>Kıyaslamak</a:t>
            </a:r>
          </a:p>
          <a:p>
            <a:pPr algn="just"/>
            <a:endParaRPr lang="tr-TR" sz="1400" dirty="0"/>
          </a:p>
        </p:txBody>
      </p:sp>
      <p:pic>
        <p:nvPicPr>
          <p:cNvPr id="3" name="Resim 2"/>
          <p:cNvPicPr>
            <a:picLocks noChangeAspect="1"/>
          </p:cNvPicPr>
          <p:nvPr/>
        </p:nvPicPr>
        <p:blipFill>
          <a:blip r:embed="rId3"/>
          <a:stretch>
            <a:fillRect/>
          </a:stretch>
        </p:blipFill>
        <p:spPr>
          <a:xfrm>
            <a:off x="4249882" y="3106882"/>
            <a:ext cx="7723863" cy="3751118"/>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5" y="5822550"/>
            <a:ext cx="1035450" cy="1035450"/>
          </a:xfrm>
          <a:prstGeom prst="rect">
            <a:avLst/>
          </a:prstGeom>
        </p:spPr>
      </p:pic>
    </p:spTree>
    <p:extLst>
      <p:ext uri="{BB962C8B-B14F-4D97-AF65-F5344CB8AC3E}">
        <p14:creationId xmlns:p14="http://schemas.microsoft.com/office/powerpoint/2010/main" val="182387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1500"/>
                                        <p:tgtEl>
                                          <p:spTgt spid="2">
                                            <p:txEl>
                                              <p:pRg st="1" end="1"/>
                                            </p:txEl>
                                          </p:spTgt>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47" presetClass="entr" presetSubtype="0" fill="hold" nodeType="after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7" presetClass="entr" presetSubtype="0" fill="hold" nodeType="after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1000"/>
                                        <p:tgtEl>
                                          <p:spTgt spid="2">
                                            <p:txEl>
                                              <p:pRg st="9" end="9"/>
                                            </p:txEl>
                                          </p:spTgt>
                                        </p:tgtEl>
                                      </p:cBhvr>
                                    </p:animEffect>
                                    <p:anim calcmode="lin" valueType="num">
                                      <p:cBhvr>
                                        <p:cTn id="3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7" presetClass="entr" presetSubtype="0" fill="hold" nodeType="after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1000"/>
                                        <p:tgtEl>
                                          <p:spTgt spid="2">
                                            <p:txEl>
                                              <p:pRg st="13" end="13"/>
                                            </p:txEl>
                                          </p:spTgt>
                                        </p:tgtEl>
                                      </p:cBhvr>
                                    </p:animEffect>
                                    <p:anim calcmode="lin" valueType="num">
                                      <p:cBhvr>
                                        <p:cTn id="46"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1000"/>
                                        <p:tgtEl>
                                          <p:spTgt spid="2">
                                            <p:txEl>
                                              <p:pRg st="15" end="15"/>
                                            </p:txEl>
                                          </p:spTgt>
                                        </p:tgtEl>
                                      </p:cBhvr>
                                    </p:animEffect>
                                    <p:anim calcmode="lin" valueType="num">
                                      <p:cBhvr>
                                        <p:cTn id="52"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7" presetClass="entr" presetSubtype="0" fill="hold" nodeType="after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fade">
                                      <p:cBhvr>
                                        <p:cTn id="57" dur="1000"/>
                                        <p:tgtEl>
                                          <p:spTgt spid="2">
                                            <p:txEl>
                                              <p:pRg st="17" end="17"/>
                                            </p:txEl>
                                          </p:spTgt>
                                        </p:tgtEl>
                                      </p:cBhvr>
                                    </p:animEffect>
                                    <p:anim calcmode="lin" valueType="num">
                                      <p:cBhvr>
                                        <p:cTn id="58"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2">
                                            <p:txEl>
                                              <p:pRg st="19" end="19"/>
                                            </p:txEl>
                                          </p:spTgt>
                                        </p:tgtEl>
                                        <p:attrNameLst>
                                          <p:attrName>style.visibility</p:attrName>
                                        </p:attrNameLst>
                                      </p:cBhvr>
                                      <p:to>
                                        <p:strVal val="visible"/>
                                      </p:to>
                                    </p:set>
                                    <p:animEffect transition="in" filter="fade">
                                      <p:cBhvr>
                                        <p:cTn id="63" dur="1000"/>
                                        <p:tgtEl>
                                          <p:spTgt spid="2">
                                            <p:txEl>
                                              <p:pRg st="19" end="19"/>
                                            </p:txEl>
                                          </p:spTgt>
                                        </p:tgtEl>
                                      </p:cBhvr>
                                    </p:animEffect>
                                    <p:anim calcmode="lin" valueType="num">
                                      <p:cBhvr>
                                        <p:cTn id="64"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7" presetClass="entr" presetSubtype="0" fill="hold" nodeType="afterEffect">
                                  <p:stCondLst>
                                    <p:cond delay="0"/>
                                  </p:stCondLst>
                                  <p:childTnLst>
                                    <p:set>
                                      <p:cBhvr>
                                        <p:cTn id="68" dur="1" fill="hold">
                                          <p:stCondLst>
                                            <p:cond delay="0"/>
                                          </p:stCondLst>
                                        </p:cTn>
                                        <p:tgtEl>
                                          <p:spTgt spid="2">
                                            <p:txEl>
                                              <p:pRg st="21" end="21"/>
                                            </p:txEl>
                                          </p:spTgt>
                                        </p:tgtEl>
                                        <p:attrNameLst>
                                          <p:attrName>style.visibility</p:attrName>
                                        </p:attrNameLst>
                                      </p:cBhvr>
                                      <p:to>
                                        <p:strVal val="visible"/>
                                      </p:to>
                                    </p:set>
                                    <p:animEffect transition="in" filter="fade">
                                      <p:cBhvr>
                                        <p:cTn id="69" dur="1000"/>
                                        <p:tgtEl>
                                          <p:spTgt spid="2">
                                            <p:txEl>
                                              <p:pRg st="21" end="21"/>
                                            </p:txEl>
                                          </p:spTgt>
                                        </p:tgtEl>
                                      </p:cBhvr>
                                    </p:animEffect>
                                    <p:anim calcmode="lin" valueType="num">
                                      <p:cBhvr>
                                        <p:cTn id="70" dur="100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3518" y="238992"/>
            <a:ext cx="11939156" cy="1015663"/>
          </a:xfrm>
          <a:prstGeom prst="rect">
            <a:avLst/>
          </a:prstGeom>
          <a:noFill/>
        </p:spPr>
        <p:txBody>
          <a:bodyPr wrap="square" rtlCol="0">
            <a:spAutoFit/>
          </a:bodyPr>
          <a:lstStyle/>
          <a:p>
            <a:r>
              <a:rPr lang="tr-TR" sz="2000" b="1" dirty="0"/>
              <a:t>ETKİN DİNLEME</a:t>
            </a:r>
          </a:p>
          <a:p>
            <a:r>
              <a:rPr lang="tr-TR" sz="2000" dirty="0"/>
              <a:t>Etkili dinleme; karşıdaki kişinin anlattıklarının, dinleyenin zihninde açıklanmasını, düzenlenmesini sağlayarak buna göre kişinin duyduklarına ya karşı koymasını ya da kabul etmesini olanaklı kılar. </a:t>
            </a:r>
          </a:p>
        </p:txBody>
      </p:sp>
      <p:sp>
        <p:nvSpPr>
          <p:cNvPr id="5" name="Metin kutusu 4"/>
          <p:cNvSpPr txBox="1"/>
          <p:nvPr/>
        </p:nvSpPr>
        <p:spPr>
          <a:xfrm>
            <a:off x="217505" y="1842871"/>
            <a:ext cx="6317673" cy="1938992"/>
          </a:xfrm>
          <a:prstGeom prst="rect">
            <a:avLst/>
          </a:prstGeom>
          <a:noFill/>
        </p:spPr>
        <p:txBody>
          <a:bodyPr wrap="square" rtlCol="0">
            <a:spAutoFit/>
          </a:bodyPr>
          <a:lstStyle/>
          <a:p>
            <a:r>
              <a:rPr lang="tr-TR" sz="2000" dirty="0"/>
              <a:t>Etkin Dinleme için gerekli unsurlar</a:t>
            </a:r>
            <a:r>
              <a:rPr lang="tr-TR" sz="2000" dirty="0" smtClean="0"/>
              <a:t>;</a:t>
            </a:r>
          </a:p>
          <a:p>
            <a:endParaRPr lang="tr-TR" sz="2000" dirty="0"/>
          </a:p>
          <a:p>
            <a:pPr marL="285750" indent="-285750">
              <a:buFont typeface="Wingdings" panose="05000000000000000000" pitchFamily="2" charset="2"/>
              <a:buChar char="v"/>
            </a:pPr>
            <a:r>
              <a:rPr lang="tr-TR" sz="2000" b="1" i="1" u="sng" dirty="0"/>
              <a:t>Cesaret Verme: </a:t>
            </a:r>
            <a:r>
              <a:rPr lang="tr-TR" sz="2000" dirty="0"/>
              <a:t>Konuşmacının, konuşmasını sürdürmesi için onu yüreklendirmektir. Bu bir tür anlatılanlarla ilgilenildiğinin konuşan kişiye önem verildiğinin, ifade edilmesidir. Örneğin: “</a:t>
            </a:r>
            <a:r>
              <a:rPr lang="tr-TR" sz="2000" dirty="0" smtClean="0"/>
              <a:t>Biraz daha </a:t>
            </a:r>
            <a:r>
              <a:rPr lang="tr-TR" sz="2000" dirty="0"/>
              <a:t>anlatabilir misiniz?”, </a:t>
            </a:r>
          </a:p>
        </p:txBody>
      </p:sp>
      <p:pic>
        <p:nvPicPr>
          <p:cNvPr id="6" name="Resim 5"/>
          <p:cNvPicPr>
            <a:picLocks noChangeAspect="1"/>
          </p:cNvPicPr>
          <p:nvPr/>
        </p:nvPicPr>
        <p:blipFill>
          <a:blip r:embed="rId3"/>
          <a:stretch>
            <a:fillRect/>
          </a:stretch>
        </p:blipFill>
        <p:spPr>
          <a:xfrm>
            <a:off x="7983359" y="2395484"/>
            <a:ext cx="3886524" cy="4226654"/>
          </a:xfrm>
          <a:prstGeom prst="rect">
            <a:avLst/>
          </a:prstGeom>
        </p:spPr>
      </p:pic>
      <p:sp>
        <p:nvSpPr>
          <p:cNvPr id="7" name="Metin kutusu 6"/>
          <p:cNvSpPr txBox="1"/>
          <p:nvPr/>
        </p:nvSpPr>
        <p:spPr>
          <a:xfrm>
            <a:off x="2055463" y="3816083"/>
            <a:ext cx="5288973" cy="1938992"/>
          </a:xfrm>
          <a:prstGeom prst="rect">
            <a:avLst/>
          </a:prstGeom>
          <a:noFill/>
        </p:spPr>
        <p:txBody>
          <a:bodyPr wrap="square" rtlCol="0">
            <a:spAutoFit/>
          </a:bodyPr>
          <a:lstStyle/>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b="1" i="1" u="sng" dirty="0"/>
              <a:t>Soru Sorma: </a:t>
            </a:r>
            <a:r>
              <a:rPr lang="tr-TR" sz="2000" dirty="0"/>
              <a:t>Daha çok bilgi almak ve problemi daha iyi anlayabilmek, tanımlayabilmek için soru sorulmasıdır. Açık uçlu sorular, insanların çok farklı yanıtlar verebilmesine izin verir ve konuşmanın sürdürülmesine yardım eder. </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8" y="5504129"/>
            <a:ext cx="1353871" cy="1353871"/>
          </a:xfrm>
          <a:prstGeom prst="rect">
            <a:avLst/>
          </a:prstGeom>
        </p:spPr>
      </p:pic>
    </p:spTree>
    <p:extLst>
      <p:ext uri="{BB962C8B-B14F-4D97-AF65-F5344CB8AC3E}">
        <p14:creationId xmlns:p14="http://schemas.microsoft.com/office/powerpoint/2010/main" val="246739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70907" y="459819"/>
            <a:ext cx="4353791" cy="2246769"/>
          </a:xfrm>
          <a:prstGeom prst="rect">
            <a:avLst/>
          </a:prstGeom>
          <a:noFill/>
        </p:spPr>
        <p:txBody>
          <a:bodyPr wrap="square" rtlCol="0">
            <a:spAutoFit/>
          </a:bodyPr>
          <a:lstStyle/>
          <a:p>
            <a:pPr marL="285750" indent="-285750">
              <a:buFont typeface="Wingdings" panose="05000000000000000000" pitchFamily="2" charset="2"/>
              <a:buChar char="v"/>
            </a:pPr>
            <a:r>
              <a:rPr lang="tr-TR" sz="2000" b="1" i="1" u="sng" dirty="0"/>
              <a:t>Tekrar Etme: </a:t>
            </a:r>
            <a:r>
              <a:rPr lang="tr-TR" sz="2000" dirty="0"/>
              <a:t>Önemli bulunan duygu ve düşüncelerin dinleyen kişi tarafından tekrarlanmasıdır. Örneğin: “ arabanın anahtarını tutamayınca, o sana bağırdı ve sen de kendini kötü hissettin”.</a:t>
            </a:r>
          </a:p>
          <a:p>
            <a:endParaRPr lang="tr-TR" sz="2000" dirty="0"/>
          </a:p>
        </p:txBody>
      </p:sp>
      <p:sp>
        <p:nvSpPr>
          <p:cNvPr id="5" name="Metin kutusu 4"/>
          <p:cNvSpPr txBox="1"/>
          <p:nvPr/>
        </p:nvSpPr>
        <p:spPr>
          <a:xfrm>
            <a:off x="6651465" y="2544528"/>
            <a:ext cx="5091546" cy="1200329"/>
          </a:xfrm>
          <a:prstGeom prst="rect">
            <a:avLst/>
          </a:prstGeom>
          <a:noFill/>
        </p:spPr>
        <p:txBody>
          <a:bodyPr wrap="square" rtlCol="0">
            <a:spAutoFit/>
          </a:bodyPr>
          <a:lstStyle/>
          <a:p>
            <a:pPr marL="285750" indent="-285750">
              <a:buFont typeface="Wingdings" panose="05000000000000000000" pitchFamily="2" charset="2"/>
              <a:buChar char="v"/>
            </a:pPr>
            <a:r>
              <a:rPr lang="tr-TR" b="1" i="1" u="sng" dirty="0"/>
              <a:t>Özetleme: </a:t>
            </a:r>
            <a:r>
              <a:rPr lang="tr-TR" dirty="0"/>
              <a:t>Konuşmacının anlattıklarını özetlemede, uzun öykü içerisindeki önemli duygu ve düşünceleri fark ederek seçerek, konuşmacının anlattıklarının bir tür özünün vurgulanmasıdır</a:t>
            </a:r>
            <a:r>
              <a:rPr lang="tr-TR" dirty="0" smtClean="0"/>
              <a:t>.</a:t>
            </a:r>
            <a:endParaRPr lang="tr-TR" dirty="0"/>
          </a:p>
        </p:txBody>
      </p:sp>
      <p:pic>
        <p:nvPicPr>
          <p:cNvPr id="6" name="Resim 5"/>
          <p:cNvPicPr>
            <a:picLocks noChangeAspect="1"/>
          </p:cNvPicPr>
          <p:nvPr/>
        </p:nvPicPr>
        <p:blipFill>
          <a:blip r:embed="rId3" cstate="print">
            <a:extLst>
              <a:ext uri="{BEBA8EAE-BF5A-486C-A8C5-ECC9F3942E4B}">
                <a14:imgProps xmlns:a14="http://schemas.microsoft.com/office/drawing/2010/main">
                  <a14:imgLayer r:embed="rId4">
                    <a14:imgEffect>
                      <a14:backgroundRemoval t="2583" b="95085" l="579" r="100000"/>
                    </a14:imgEffect>
                  </a14:imgLayer>
                </a14:imgProps>
              </a:ext>
              <a:ext uri="{28A0092B-C50C-407E-A947-70E740481C1C}">
                <a14:useLocalDpi xmlns:a14="http://schemas.microsoft.com/office/drawing/2010/main" val="0"/>
              </a:ext>
            </a:extLst>
          </a:blip>
          <a:stretch>
            <a:fillRect/>
          </a:stretch>
        </p:blipFill>
        <p:spPr>
          <a:xfrm>
            <a:off x="-124430" y="3006671"/>
            <a:ext cx="7184073" cy="416904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6280" y="5452280"/>
            <a:ext cx="1405720" cy="1405720"/>
          </a:xfrm>
          <a:prstGeom prst="rect">
            <a:avLst/>
          </a:prstGeom>
        </p:spPr>
      </p:pic>
    </p:spTree>
    <p:extLst>
      <p:ext uri="{BB962C8B-B14F-4D97-AF65-F5344CB8AC3E}">
        <p14:creationId xmlns:p14="http://schemas.microsoft.com/office/powerpoint/2010/main" val="33894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2736" y="218209"/>
            <a:ext cx="12001500" cy="1938992"/>
          </a:xfrm>
          <a:prstGeom prst="rect">
            <a:avLst/>
          </a:prstGeom>
          <a:noFill/>
        </p:spPr>
        <p:txBody>
          <a:bodyPr wrap="square" rtlCol="0">
            <a:spAutoFit/>
          </a:bodyPr>
          <a:lstStyle/>
          <a:p>
            <a:r>
              <a:rPr lang="tr-TR" sz="2000" b="1" dirty="0"/>
              <a:t>EMPATİ NEDİR?</a:t>
            </a:r>
          </a:p>
          <a:p>
            <a:pPr marL="285750" indent="-285750">
              <a:buFont typeface="Wingdings" panose="05000000000000000000" pitchFamily="2" charset="2"/>
              <a:buChar char="v"/>
            </a:pPr>
            <a:r>
              <a:rPr lang="tr-TR" sz="2000" dirty="0" smtClean="0"/>
              <a:t>Olaylara </a:t>
            </a:r>
            <a:r>
              <a:rPr lang="tr-TR" sz="2000" dirty="0"/>
              <a:t>karşıdakinin bakış açısından bakabilmek ya da çeşitli ipuçlarından yararlanarak karşıdaki kişinin düşünce ve duygularını anlamak (</a:t>
            </a:r>
            <a:r>
              <a:rPr lang="tr-TR" sz="2000" dirty="0" err="1"/>
              <a:t>Strayer</a:t>
            </a:r>
            <a:r>
              <a:rPr lang="tr-TR" sz="2000" dirty="0"/>
              <a:t> 1987). </a:t>
            </a:r>
          </a:p>
          <a:p>
            <a:pPr marL="285750" indent="-285750">
              <a:buFont typeface="Wingdings" panose="05000000000000000000" pitchFamily="2" charset="2"/>
              <a:buChar char="v"/>
            </a:pPr>
            <a:r>
              <a:rPr lang="tr-TR" sz="2000" dirty="0"/>
              <a:t>A</a:t>
            </a:r>
            <a:r>
              <a:rPr lang="tr-TR" sz="2000" dirty="0" smtClean="0"/>
              <a:t>nlaşmazlık </a:t>
            </a:r>
            <a:r>
              <a:rPr lang="tr-TR" sz="2000" dirty="0"/>
              <a:t>durumlarında empati yapabilmek farklı görüşlerin ve duyguların olabileceğini anlamamızı ve saygı duymamızı sağlar böylelikle hem kendi tepkilerimizi hem de karşımızdaki kişinin tepkilerinin daha uzlaşmacı olmasını sağlar</a:t>
            </a:r>
            <a:r>
              <a:rPr lang="tr-TR" sz="2000" dirty="0" smtClean="0"/>
              <a:t>.</a:t>
            </a:r>
            <a:endParaRPr lang="tr-TR" sz="2000" dirty="0"/>
          </a:p>
        </p:txBody>
      </p:sp>
      <p:sp>
        <p:nvSpPr>
          <p:cNvPr id="6" name="Metin kutusu 5"/>
          <p:cNvSpPr txBox="1"/>
          <p:nvPr/>
        </p:nvSpPr>
        <p:spPr>
          <a:xfrm>
            <a:off x="285749" y="3021499"/>
            <a:ext cx="5787737" cy="1938992"/>
          </a:xfrm>
          <a:prstGeom prst="rect">
            <a:avLst/>
          </a:prstGeom>
          <a:noFill/>
        </p:spPr>
        <p:txBody>
          <a:bodyPr wrap="square" rtlCol="0">
            <a:spAutoFit/>
          </a:bodyPr>
          <a:lstStyle/>
          <a:p>
            <a:r>
              <a:rPr lang="tr-TR" sz="2000" b="1" dirty="0"/>
              <a:t>“Sence bu durumda kardeşin/ablan/ağabeyin/arkadaşın nasıl hisseder?” </a:t>
            </a:r>
          </a:p>
          <a:p>
            <a:r>
              <a:rPr lang="tr-TR" sz="2000" dirty="0"/>
              <a:t>Kavga, çatışma gibi bir durum yaşanmadan önce durup kendini başkasının yerine koymak, karşısındakinin duygusunu anlamak, tepkimizi kontrol edebilmeyi sağlayacaktır.</a:t>
            </a:r>
          </a:p>
        </p:txBody>
      </p:sp>
      <p:pic>
        <p:nvPicPr>
          <p:cNvPr id="7" name="Resim 6"/>
          <p:cNvPicPr>
            <a:picLocks noChangeAspect="1"/>
          </p:cNvPicPr>
          <p:nvPr/>
        </p:nvPicPr>
        <p:blipFill>
          <a:blip r:embed="rId2"/>
          <a:stretch>
            <a:fillRect/>
          </a:stretch>
        </p:blipFill>
        <p:spPr>
          <a:xfrm>
            <a:off x="6073486" y="3140782"/>
            <a:ext cx="5677692" cy="340541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452281"/>
            <a:ext cx="1405720" cy="1405720"/>
          </a:xfrm>
          <a:prstGeom prst="rect">
            <a:avLst/>
          </a:prstGeom>
        </p:spPr>
      </p:pic>
    </p:spTree>
    <p:extLst>
      <p:ext uri="{BB962C8B-B14F-4D97-AF65-F5344CB8AC3E}">
        <p14:creationId xmlns:p14="http://schemas.microsoft.com/office/powerpoint/2010/main" val="62363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289212" y="1843166"/>
            <a:ext cx="5101936" cy="4884811"/>
          </a:xfrm>
          <a:prstGeom prst="rect">
            <a:avLst/>
          </a:prstGeom>
        </p:spPr>
      </p:pic>
      <p:sp>
        <p:nvSpPr>
          <p:cNvPr id="4" name="Metin kutusu 3"/>
          <p:cNvSpPr txBox="1"/>
          <p:nvPr/>
        </p:nvSpPr>
        <p:spPr>
          <a:xfrm>
            <a:off x="969816" y="2161308"/>
            <a:ext cx="3740728" cy="3785652"/>
          </a:xfrm>
          <a:prstGeom prst="rect">
            <a:avLst/>
          </a:prstGeom>
          <a:noFill/>
        </p:spPr>
        <p:txBody>
          <a:bodyPr wrap="square" rtlCol="0">
            <a:spAutoFit/>
          </a:bodyPr>
          <a:lstStyle/>
          <a:p>
            <a:pPr algn="ctr"/>
            <a:r>
              <a:rPr lang="tr-TR" sz="2400" b="1" dirty="0" smtClean="0">
                <a:latin typeface="Arial" panose="020B0604020202020204" pitchFamily="34" charset="0"/>
              </a:rPr>
              <a:t>SEN DİLİ</a:t>
            </a:r>
          </a:p>
          <a:p>
            <a:pPr algn="ctr"/>
            <a:endParaRPr lang="tr-TR" sz="2400" dirty="0" smtClean="0">
              <a:latin typeface="Arial" panose="020B0604020202020204" pitchFamily="34" charset="0"/>
            </a:endParaRPr>
          </a:p>
          <a:p>
            <a:pPr marL="285750" indent="-285750">
              <a:buFont typeface="Wingdings" panose="05000000000000000000" pitchFamily="2" charset="2"/>
              <a:buChar char="v"/>
            </a:pPr>
            <a:r>
              <a:rPr lang="tr-TR" sz="2400" dirty="0" smtClean="0">
                <a:latin typeface="Arial" panose="020B0604020202020204" pitchFamily="34" charset="0"/>
              </a:rPr>
              <a:t> Yargılayıcı</a:t>
            </a:r>
          </a:p>
          <a:p>
            <a:pPr marL="285750" indent="-285750">
              <a:buFont typeface="Wingdings" panose="05000000000000000000" pitchFamily="2" charset="2"/>
              <a:buChar char="v"/>
            </a:pPr>
            <a:r>
              <a:rPr lang="tr-TR" sz="2400" dirty="0" smtClean="0">
                <a:latin typeface="Arial" panose="020B0604020202020204" pitchFamily="34" charset="0"/>
              </a:rPr>
              <a:t>Suçlayıcı</a:t>
            </a:r>
          </a:p>
          <a:p>
            <a:pPr marL="285750" indent="-285750">
              <a:buFont typeface="Wingdings" panose="05000000000000000000" pitchFamily="2" charset="2"/>
              <a:buChar char="v"/>
            </a:pPr>
            <a:r>
              <a:rPr lang="tr-TR" sz="2400" dirty="0" smtClean="0">
                <a:latin typeface="Arial" panose="020B0604020202020204" pitchFamily="34" charset="0"/>
              </a:rPr>
              <a:t>Eleştirici</a:t>
            </a:r>
          </a:p>
          <a:p>
            <a:pPr marL="285750" indent="-285750">
              <a:buFont typeface="Wingdings" panose="05000000000000000000" pitchFamily="2" charset="2"/>
              <a:buChar char="v"/>
            </a:pPr>
            <a:r>
              <a:rPr lang="tr-TR" sz="2400" dirty="0" smtClean="0">
                <a:latin typeface="Arial" panose="020B0604020202020204" pitchFamily="34" charset="0"/>
              </a:rPr>
              <a:t>Dinleyiciyi savunmaya iten konuşmalardır.</a:t>
            </a:r>
          </a:p>
          <a:p>
            <a:pPr marL="285750" indent="-285750">
              <a:buFont typeface="Wingdings" panose="05000000000000000000" pitchFamily="2" charset="2"/>
              <a:buChar char="v"/>
            </a:pPr>
            <a:r>
              <a:rPr lang="tr-TR" sz="2400" dirty="0" smtClean="0">
                <a:latin typeface="Arial" panose="020B0604020202020204" pitchFamily="34" charset="0"/>
              </a:rPr>
              <a:t>Kişi kendi görüşünü katı bir şekilde savunmaya yönelir.</a:t>
            </a:r>
            <a:endParaRPr lang="tr-TR" sz="2400" dirty="0"/>
          </a:p>
        </p:txBody>
      </p:sp>
      <p:pic>
        <p:nvPicPr>
          <p:cNvPr id="6" name="Resim 5"/>
          <p:cNvPicPr>
            <a:picLocks noChangeAspect="1"/>
          </p:cNvPicPr>
          <p:nvPr/>
        </p:nvPicPr>
        <p:blipFill>
          <a:blip r:embed="rId4"/>
          <a:stretch>
            <a:fillRect/>
          </a:stretch>
        </p:blipFill>
        <p:spPr>
          <a:xfrm>
            <a:off x="6724648" y="1843166"/>
            <a:ext cx="5101936" cy="4884811"/>
          </a:xfrm>
          <a:prstGeom prst="rect">
            <a:avLst/>
          </a:prstGeom>
        </p:spPr>
      </p:pic>
      <p:sp>
        <p:nvSpPr>
          <p:cNvPr id="7" name="Metin kutusu 6"/>
          <p:cNvSpPr txBox="1"/>
          <p:nvPr/>
        </p:nvSpPr>
        <p:spPr>
          <a:xfrm>
            <a:off x="7259780" y="2161308"/>
            <a:ext cx="4031673" cy="2800767"/>
          </a:xfrm>
          <a:prstGeom prst="rect">
            <a:avLst/>
          </a:prstGeom>
          <a:noFill/>
        </p:spPr>
        <p:txBody>
          <a:bodyPr wrap="square" rtlCol="0">
            <a:spAutoFit/>
          </a:bodyPr>
          <a:lstStyle/>
          <a:p>
            <a:pPr algn="ctr"/>
            <a:r>
              <a:rPr lang="tr-TR" sz="2400" b="1" dirty="0" smtClean="0">
                <a:latin typeface="Arial" panose="020B0604020202020204" pitchFamily="34" charset="0"/>
              </a:rPr>
              <a:t>BEN DİLİ</a:t>
            </a:r>
          </a:p>
          <a:p>
            <a:pPr algn="ctr"/>
            <a:endParaRPr lang="tr-TR" sz="1600" b="1" dirty="0" smtClean="0">
              <a:latin typeface="Arial" panose="020B0604020202020204" pitchFamily="34" charset="0"/>
            </a:endParaRPr>
          </a:p>
          <a:p>
            <a:pPr algn="ctr"/>
            <a:endParaRPr lang="tr-TR" sz="1600" b="1" dirty="0" smtClean="0">
              <a:latin typeface="Arial" panose="020B0604020202020204" pitchFamily="34" charset="0"/>
            </a:endParaRPr>
          </a:p>
          <a:p>
            <a:pPr marL="285750" indent="-285750">
              <a:buFont typeface="Wingdings" panose="05000000000000000000" pitchFamily="2" charset="2"/>
              <a:buChar char="v"/>
            </a:pPr>
            <a:r>
              <a:rPr lang="tr-TR" sz="2400" dirty="0" smtClean="0">
                <a:latin typeface="Arial" panose="020B0604020202020204" pitchFamily="34" charset="0"/>
              </a:rPr>
              <a:t>Açık duygu ve düşüncelere yer verilen </a:t>
            </a:r>
            <a:r>
              <a:rPr lang="tr-TR" sz="2400" dirty="0" smtClean="0"/>
              <a:t>Değer veren</a:t>
            </a:r>
          </a:p>
          <a:p>
            <a:pPr marL="285750" indent="-285750">
              <a:buFont typeface="Wingdings" panose="05000000000000000000" pitchFamily="2" charset="2"/>
              <a:buChar char="v"/>
            </a:pPr>
            <a:r>
              <a:rPr lang="tr-TR" sz="2400" dirty="0" smtClean="0"/>
              <a:t>Dinleyen</a:t>
            </a:r>
          </a:p>
          <a:p>
            <a:pPr marL="285750" indent="-285750">
              <a:buFont typeface="Wingdings" panose="05000000000000000000" pitchFamily="2" charset="2"/>
              <a:buChar char="v"/>
            </a:pPr>
            <a:r>
              <a:rPr lang="tr-TR" sz="2400" dirty="0" smtClean="0"/>
              <a:t>Tehdit etmeyen</a:t>
            </a:r>
            <a:endParaRPr lang="tr-TR" sz="2400" dirty="0"/>
          </a:p>
        </p:txBody>
      </p:sp>
      <p:sp>
        <p:nvSpPr>
          <p:cNvPr id="8" name="Dikdörtgen 7"/>
          <p:cNvSpPr/>
          <p:nvPr/>
        </p:nvSpPr>
        <p:spPr>
          <a:xfrm>
            <a:off x="289211" y="167679"/>
            <a:ext cx="11537373" cy="923330"/>
          </a:xfrm>
          <a:prstGeom prst="rect">
            <a:avLst/>
          </a:prstGeom>
        </p:spPr>
        <p:txBody>
          <a:bodyPr wrap="square">
            <a:spAutoFit/>
          </a:bodyPr>
          <a:lstStyle/>
          <a:p>
            <a:r>
              <a:rPr lang="tr-TR" b="1" dirty="0">
                <a:latin typeface="Arial" panose="020B0604020202020204" pitchFamily="34" charset="0"/>
              </a:rPr>
              <a:t>İLETİŞİM DİLİ</a:t>
            </a:r>
          </a:p>
          <a:p>
            <a:r>
              <a:rPr lang="tr-TR" dirty="0">
                <a:latin typeface="Arial" panose="020B0604020202020204" pitchFamily="34" charset="0"/>
              </a:rPr>
              <a:t>Genellikle iletişim kurulurken konuşmalarda iki tür dil kullanılır. Bunlar “sen dili” ve “ben dili” ile iletilen ifade biçimleridir.</a:t>
            </a: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28" y="0"/>
            <a:ext cx="949036" cy="949036"/>
          </a:xfrm>
          <a:prstGeom prst="rect">
            <a:avLst/>
          </a:prstGeom>
        </p:spPr>
      </p:pic>
    </p:spTree>
    <p:extLst>
      <p:ext uri="{BB962C8B-B14F-4D97-AF65-F5344CB8AC3E}">
        <p14:creationId xmlns:p14="http://schemas.microsoft.com/office/powerpoint/2010/main" val="15124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1672" y="300841"/>
            <a:ext cx="11738264" cy="1200329"/>
          </a:xfrm>
          <a:prstGeom prst="rect">
            <a:avLst/>
          </a:prstGeom>
        </p:spPr>
        <p:txBody>
          <a:bodyPr wrap="square">
            <a:spAutoFit/>
          </a:bodyPr>
          <a:lstStyle/>
          <a:p>
            <a:pPr algn="ctr"/>
            <a:r>
              <a:rPr lang="tr-TR" dirty="0">
                <a:latin typeface="Arial" panose="020B0604020202020204" pitchFamily="34" charset="0"/>
              </a:rPr>
              <a:t>Özetle; </a:t>
            </a:r>
            <a:endParaRPr lang="tr-TR" dirty="0" smtClean="0">
              <a:latin typeface="Arial" panose="020B0604020202020204" pitchFamily="34" charset="0"/>
            </a:endParaRPr>
          </a:p>
          <a:p>
            <a:pPr algn="just"/>
            <a:r>
              <a:rPr lang="tr-TR" dirty="0" smtClean="0">
                <a:latin typeface="Arial" panose="020B0604020202020204" pitchFamily="34" charset="0"/>
              </a:rPr>
              <a:t>“</a:t>
            </a:r>
            <a:r>
              <a:rPr lang="tr-TR" dirty="0">
                <a:latin typeface="Arial" panose="020B0604020202020204" pitchFamily="34" charset="0"/>
              </a:rPr>
              <a:t>sen dili” dinleyiciyi suçlar ve eleştirir. Dinleyicinin hata yapmakta olduğunu belirtir. </a:t>
            </a:r>
            <a:endParaRPr lang="tr-TR" dirty="0" smtClean="0">
              <a:latin typeface="Arial" panose="020B0604020202020204" pitchFamily="34" charset="0"/>
            </a:endParaRPr>
          </a:p>
          <a:p>
            <a:pPr algn="just"/>
            <a:r>
              <a:rPr lang="tr-TR" dirty="0" smtClean="0">
                <a:latin typeface="Arial" panose="020B0604020202020204" pitchFamily="34" charset="0"/>
              </a:rPr>
              <a:t>“</a:t>
            </a:r>
            <a:r>
              <a:rPr lang="tr-TR" dirty="0">
                <a:latin typeface="Arial" panose="020B0604020202020204" pitchFamily="34" charset="0"/>
              </a:rPr>
              <a:t>ben dili” kullanımı konuşmacının kendi duygularını açıklar. Yaşanan durumu yargılayıcı olmadan kendine özgü bir biçimde ifade etme tarzıdır. Dinleyicinin davranışlarında olumlu bir değişime yol açabilir</a:t>
            </a:r>
            <a:r>
              <a:rPr lang="tr-TR" dirty="0" smtClean="0">
                <a:latin typeface="Arial" panose="020B0604020202020204" pitchFamily="34" charset="0"/>
              </a:rPr>
              <a:t>.</a:t>
            </a:r>
            <a:endParaRPr lang="tr-TR" dirty="0">
              <a:latin typeface="Arial" panose="020B0604020202020204" pitchFamily="34" charset="0"/>
            </a:endParaRPr>
          </a:p>
        </p:txBody>
      </p:sp>
      <p:sp>
        <p:nvSpPr>
          <p:cNvPr id="5" name="Dikdörtgen 4"/>
          <p:cNvSpPr/>
          <p:nvPr/>
        </p:nvSpPr>
        <p:spPr>
          <a:xfrm>
            <a:off x="221672" y="2243666"/>
            <a:ext cx="11738264" cy="923330"/>
          </a:xfrm>
          <a:prstGeom prst="rect">
            <a:avLst/>
          </a:prstGeom>
        </p:spPr>
        <p:txBody>
          <a:bodyPr wrap="square">
            <a:spAutoFit/>
          </a:bodyPr>
          <a:lstStyle/>
          <a:p>
            <a:pPr algn="ctr"/>
            <a:r>
              <a:rPr lang="tr-TR" b="1" dirty="0">
                <a:latin typeface="Arial" panose="020B0604020202020204" pitchFamily="34" charset="0"/>
              </a:rPr>
              <a:t>Ben Dili Nasıl Oluşturulur?</a:t>
            </a:r>
          </a:p>
          <a:p>
            <a:pPr algn="just"/>
            <a:r>
              <a:rPr lang="tr-TR" b="1" dirty="0">
                <a:latin typeface="Arial" panose="020B0604020202020204" pitchFamily="34" charset="0"/>
              </a:rPr>
              <a:t>a)(</a:t>
            </a:r>
            <a:r>
              <a:rPr lang="tr-TR" dirty="0">
                <a:latin typeface="Arial" panose="020B0604020202020204" pitchFamily="34" charset="0"/>
              </a:rPr>
              <a:t>Karşıdaki kişinin belirli bir davranışını ifade ediniz.)................... zaman.................... için...................yaptığından) </a:t>
            </a:r>
            <a:r>
              <a:rPr lang="tr-TR" b="1" dirty="0">
                <a:latin typeface="Arial" panose="020B0604020202020204" pitchFamily="34" charset="0"/>
              </a:rPr>
              <a:t>b)(</a:t>
            </a:r>
            <a:r>
              <a:rPr lang="tr-TR" dirty="0">
                <a:latin typeface="Arial" panose="020B0604020202020204" pitchFamily="34" charset="0"/>
              </a:rPr>
              <a:t>Duygu ifade ediniz.) </a:t>
            </a:r>
            <a:r>
              <a:rPr lang="tr-TR" b="1" dirty="0">
                <a:latin typeface="Arial" panose="020B0604020202020204" pitchFamily="34" charset="0"/>
              </a:rPr>
              <a:t>c) </a:t>
            </a:r>
            <a:r>
              <a:rPr lang="tr-TR" dirty="0">
                <a:latin typeface="Arial" panose="020B0604020202020204" pitchFamily="34" charset="0"/>
              </a:rPr>
              <a:t>Çünkü ............. (yaşamımızdaki etkisini belirtiniz.) </a:t>
            </a:r>
            <a:endParaRPr lang="tr-TR" dirty="0" smtClean="0">
              <a:latin typeface="Arial" panose="020B0604020202020204" pitchFamily="34" charset="0"/>
            </a:endParaRPr>
          </a:p>
        </p:txBody>
      </p:sp>
      <p:pic>
        <p:nvPicPr>
          <p:cNvPr id="6" name="Resim 5"/>
          <p:cNvPicPr>
            <a:picLocks noChangeAspect="1"/>
          </p:cNvPicPr>
          <p:nvPr/>
        </p:nvPicPr>
        <p:blipFill>
          <a:blip r:embed="rId2"/>
          <a:stretch>
            <a:fillRect/>
          </a:stretch>
        </p:blipFill>
        <p:spPr>
          <a:xfrm>
            <a:off x="130816" y="3434454"/>
            <a:ext cx="5240482" cy="3423546"/>
          </a:xfrm>
          <a:prstGeom prst="rect">
            <a:avLst/>
          </a:prstGeom>
        </p:spPr>
      </p:pic>
      <p:sp>
        <p:nvSpPr>
          <p:cNvPr id="7" name="Metin kutusu 6"/>
          <p:cNvSpPr txBox="1"/>
          <p:nvPr/>
        </p:nvSpPr>
        <p:spPr>
          <a:xfrm>
            <a:off x="5075921" y="3642973"/>
            <a:ext cx="6462421" cy="1200329"/>
          </a:xfrm>
          <a:prstGeom prst="rect">
            <a:avLst/>
          </a:prstGeom>
          <a:noFill/>
        </p:spPr>
        <p:txBody>
          <a:bodyPr wrap="square" rtlCol="0">
            <a:spAutoFit/>
          </a:bodyPr>
          <a:lstStyle/>
          <a:p>
            <a:pPr algn="ctr"/>
            <a:r>
              <a:rPr lang="tr-TR" b="1" dirty="0">
                <a:latin typeface="Arial" panose="020B0604020202020204" pitchFamily="34" charset="0"/>
              </a:rPr>
              <a:t>Örneğin: </a:t>
            </a:r>
            <a:r>
              <a:rPr lang="tr-TR" dirty="0">
                <a:latin typeface="Arial" panose="020B0604020202020204" pitchFamily="34" charset="0"/>
              </a:rPr>
              <a:t>a)Beni dinlemediğin zaman, b)Kendimi engellenmiş hissediyorum. c) Çünkü söyleyeceğim şey önemli ve senin kaçırmayıp duymanı istiyorum.</a:t>
            </a:r>
            <a:endParaRPr lang="tr-TR" dirty="0"/>
          </a:p>
          <a:p>
            <a:pPr algn="ctr"/>
            <a:endParaRPr lang="tr-TR"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279" y="5319279"/>
            <a:ext cx="1538721" cy="1538721"/>
          </a:xfrm>
          <a:prstGeom prst="rect">
            <a:avLst/>
          </a:prstGeom>
        </p:spPr>
      </p:pic>
    </p:spTree>
    <p:extLst>
      <p:ext uri="{BB962C8B-B14F-4D97-AF65-F5344CB8AC3E}">
        <p14:creationId xmlns:p14="http://schemas.microsoft.com/office/powerpoint/2010/main" val="11503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3118" y="655938"/>
            <a:ext cx="10707832" cy="1231106"/>
          </a:xfrm>
          <a:prstGeom prst="rect">
            <a:avLst/>
          </a:prstGeom>
          <a:noFill/>
        </p:spPr>
        <p:txBody>
          <a:bodyPr wrap="square" rtlCol="0">
            <a:spAutoFit/>
          </a:bodyPr>
          <a:lstStyle/>
          <a:p>
            <a:r>
              <a:rPr lang="tr-TR" sz="2000" b="1" dirty="0" smtClean="0"/>
              <a:t>ÖFKE, KORKU, HEYECAN, BELİRSİZLİK GİBİ OLDUKÇA GÜÇLÜ DUYGULARIN  KONTROL EDİLEBİLMESİ </a:t>
            </a:r>
          </a:p>
          <a:p>
            <a:r>
              <a:rPr lang="tr-TR" sz="2000" dirty="0" smtClean="0"/>
              <a:t>Duygularımızı kontrol edemediğimizde istenmeyen sonuçlara neden olarak yıkıcı hale gelebilir ve kişisel ilişkilerde hayatımızın genel niteliğinde problemlere sebep olabilir.</a:t>
            </a:r>
          </a:p>
          <a:p>
            <a:endParaRPr lang="tr-TR" sz="1400" b="1" dirty="0" smtClean="0"/>
          </a:p>
        </p:txBody>
      </p:sp>
      <p:pic>
        <p:nvPicPr>
          <p:cNvPr id="4" name="Resim 3"/>
          <p:cNvPicPr>
            <a:picLocks noChangeAspect="1"/>
          </p:cNvPicPr>
          <p:nvPr/>
        </p:nvPicPr>
        <p:blipFill>
          <a:blip r:embed="rId3"/>
          <a:stretch>
            <a:fillRect/>
          </a:stretch>
        </p:blipFill>
        <p:spPr>
          <a:xfrm>
            <a:off x="8946573" y="1610045"/>
            <a:ext cx="3245427" cy="2980166"/>
          </a:xfrm>
          <a:prstGeom prst="rect">
            <a:avLst/>
          </a:prstGeom>
        </p:spPr>
      </p:pic>
      <p:pic>
        <p:nvPicPr>
          <p:cNvPr id="5" name="Resim 4"/>
          <p:cNvPicPr>
            <a:picLocks noChangeAspect="1"/>
          </p:cNvPicPr>
          <p:nvPr/>
        </p:nvPicPr>
        <p:blipFill>
          <a:blip r:embed="rId4"/>
          <a:stretch>
            <a:fillRect/>
          </a:stretch>
        </p:blipFill>
        <p:spPr>
          <a:xfrm>
            <a:off x="7585364" y="3938155"/>
            <a:ext cx="1944532" cy="2919845"/>
          </a:xfrm>
          <a:prstGeom prst="rect">
            <a:avLst/>
          </a:prstGeom>
        </p:spPr>
      </p:pic>
      <p:sp>
        <p:nvSpPr>
          <p:cNvPr id="6" name="Metin kutusu 5"/>
          <p:cNvSpPr txBox="1"/>
          <p:nvPr/>
        </p:nvSpPr>
        <p:spPr>
          <a:xfrm>
            <a:off x="703118" y="2882051"/>
            <a:ext cx="6173932" cy="3416320"/>
          </a:xfrm>
          <a:prstGeom prst="rect">
            <a:avLst/>
          </a:prstGeom>
          <a:noFill/>
        </p:spPr>
        <p:txBody>
          <a:bodyPr wrap="square" rtlCol="0">
            <a:spAutoFit/>
          </a:bodyPr>
          <a:lstStyle/>
          <a:p>
            <a:r>
              <a:rPr lang="tr-TR" sz="2400" b="1" dirty="0"/>
              <a:t>Duygularımızı kontrol etmede bazı yollar?</a:t>
            </a:r>
          </a:p>
          <a:p>
            <a:pPr marL="285750" indent="-285750">
              <a:buFont typeface="Wingdings" panose="05000000000000000000" pitchFamily="2" charset="2"/>
              <a:buChar char="v"/>
            </a:pPr>
            <a:r>
              <a:rPr lang="tr-TR" sz="2400" dirty="0"/>
              <a:t>Öncelikle duygunun fark edebilmesi kontrol etmede birincil adımdır. </a:t>
            </a:r>
          </a:p>
          <a:p>
            <a:pPr marL="285750" indent="-285750">
              <a:buFont typeface="Wingdings" panose="05000000000000000000" pitchFamily="2" charset="2"/>
              <a:buChar char="v"/>
            </a:pPr>
            <a:r>
              <a:rPr lang="tr-TR" sz="2400" dirty="0"/>
              <a:t>Nefes egzersizi yapmak. </a:t>
            </a:r>
          </a:p>
          <a:p>
            <a:pPr marL="285750" indent="-285750">
              <a:buFont typeface="Wingdings" panose="05000000000000000000" pitchFamily="2" charset="2"/>
              <a:buChar char="v"/>
            </a:pPr>
            <a:r>
              <a:rPr lang="tr-TR" sz="2400" dirty="0"/>
              <a:t>Ortamdan uzaklaşarak, duygu ve düşüneceklerinizi daha sakin bir zamanda paylaşabilirsiniz. </a:t>
            </a:r>
          </a:p>
          <a:p>
            <a:pPr marL="285750" indent="-285750">
              <a:buFont typeface="Wingdings" panose="05000000000000000000" pitchFamily="2" charset="2"/>
              <a:buChar char="v"/>
            </a:pPr>
            <a:r>
              <a:rPr lang="tr-TR" sz="2400" dirty="0" smtClean="0"/>
              <a:t>Beden egzersizlerinin yapılmasıdır.</a:t>
            </a:r>
          </a:p>
          <a:p>
            <a:endParaRPr lang="tr-TR" sz="2400" dirty="0"/>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197" y="5352197"/>
            <a:ext cx="1505803" cy="1505803"/>
          </a:xfrm>
          <a:prstGeom prst="rect">
            <a:avLst/>
          </a:prstGeom>
        </p:spPr>
      </p:pic>
    </p:spTree>
    <p:extLst>
      <p:ext uri="{BB962C8B-B14F-4D97-AF65-F5344CB8AC3E}">
        <p14:creationId xmlns:p14="http://schemas.microsoft.com/office/powerpoint/2010/main" val="15523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504709" y="2579428"/>
            <a:ext cx="5687291" cy="3416320"/>
          </a:xfrm>
          <a:prstGeom prst="rect">
            <a:avLst/>
          </a:prstGeom>
          <a:noFill/>
        </p:spPr>
        <p:txBody>
          <a:bodyPr wrap="square" rtlCol="0">
            <a:spAutoFit/>
          </a:bodyPr>
          <a:lstStyle/>
          <a:p>
            <a:endParaRPr lang="tr-TR" sz="2400" dirty="0" smtClean="0"/>
          </a:p>
          <a:p>
            <a:pPr marL="285750" indent="-285750">
              <a:buFont typeface="Wingdings" panose="05000000000000000000" pitchFamily="2" charset="2"/>
              <a:buChar char="v"/>
            </a:pPr>
            <a:r>
              <a:rPr lang="tr-TR" sz="2400" dirty="0" smtClean="0"/>
              <a:t>Çabucak </a:t>
            </a:r>
            <a:r>
              <a:rPr lang="tr-TR" sz="2400" dirty="0"/>
              <a:t>gerilemez ya da yüzeysel uzlaşmalara yanaşmazlar. </a:t>
            </a:r>
            <a:endParaRPr lang="tr-TR" sz="2400" dirty="0" smtClean="0"/>
          </a:p>
          <a:p>
            <a:pPr marL="285750" indent="-285750">
              <a:buFont typeface="Wingdings" panose="05000000000000000000" pitchFamily="2" charset="2"/>
              <a:buChar char="v"/>
            </a:pPr>
            <a:endParaRPr lang="tr-TR" sz="2400" dirty="0" smtClean="0"/>
          </a:p>
          <a:p>
            <a:pPr marL="285750" indent="-285750">
              <a:buFont typeface="Wingdings" panose="05000000000000000000" pitchFamily="2" charset="2"/>
              <a:buChar char="v"/>
            </a:pPr>
            <a:r>
              <a:rPr lang="tr-TR" sz="2400" dirty="0" smtClean="0"/>
              <a:t>Bir </a:t>
            </a:r>
            <a:r>
              <a:rPr lang="tr-TR" sz="2400" dirty="0"/>
              <a:t>dizi yaratıcı çözüm seçeneği </a:t>
            </a:r>
            <a:r>
              <a:rPr lang="tr-TR" sz="2400" dirty="0" smtClean="0"/>
              <a:t>üretirler.</a:t>
            </a:r>
          </a:p>
          <a:p>
            <a:pPr marL="285750" indent="-285750">
              <a:buFont typeface="Wingdings" panose="05000000000000000000" pitchFamily="2" charset="2"/>
              <a:buChar char="v"/>
            </a:pPr>
            <a:endParaRPr lang="tr-TR" sz="2400" dirty="0" smtClean="0"/>
          </a:p>
          <a:p>
            <a:pPr marL="285750" indent="-285750">
              <a:buFont typeface="Wingdings" panose="05000000000000000000" pitchFamily="2" charset="2"/>
              <a:buChar char="v"/>
            </a:pPr>
            <a:r>
              <a:rPr lang="tr-TR" sz="2400" dirty="0" smtClean="0"/>
              <a:t>Sorunla </a:t>
            </a:r>
            <a:r>
              <a:rPr lang="tr-TR" sz="2400" dirty="0"/>
              <a:t>ilgisi olan herkesin, sorunun çözümü üzerine odaklaşabilmesini sağlarlar.</a:t>
            </a:r>
          </a:p>
        </p:txBody>
      </p:sp>
      <p:pic>
        <p:nvPicPr>
          <p:cNvPr id="5" name="Resim 4"/>
          <p:cNvPicPr>
            <a:picLocks noChangeAspect="1"/>
          </p:cNvPicPr>
          <p:nvPr/>
        </p:nvPicPr>
        <p:blipFill>
          <a:blip r:embed="rId2"/>
          <a:stretch>
            <a:fillRect/>
          </a:stretch>
        </p:blipFill>
        <p:spPr>
          <a:xfrm>
            <a:off x="0" y="2579428"/>
            <a:ext cx="6504709" cy="403291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760" y="0"/>
            <a:ext cx="1158240" cy="1158240"/>
          </a:xfrm>
          <a:prstGeom prst="rect">
            <a:avLst/>
          </a:prstGeom>
        </p:spPr>
      </p:pic>
      <p:sp>
        <p:nvSpPr>
          <p:cNvPr id="2" name="Metin kutusu 1"/>
          <p:cNvSpPr txBox="1"/>
          <p:nvPr/>
        </p:nvSpPr>
        <p:spPr>
          <a:xfrm>
            <a:off x="1273791" y="204717"/>
            <a:ext cx="10918209" cy="2215991"/>
          </a:xfrm>
          <a:prstGeom prst="rect">
            <a:avLst/>
          </a:prstGeom>
          <a:noFill/>
        </p:spPr>
        <p:txBody>
          <a:bodyPr wrap="square" rtlCol="0">
            <a:spAutoFit/>
          </a:bodyPr>
          <a:lstStyle/>
          <a:p>
            <a:r>
              <a:rPr lang="tr-TR" sz="2400" b="1" dirty="0"/>
              <a:t>Çatışmalarını sağlıklı yollar izleyerek çözen kişiler; </a:t>
            </a:r>
          </a:p>
          <a:p>
            <a:endParaRPr lang="tr-TR" sz="2400" b="1" dirty="0"/>
          </a:p>
          <a:p>
            <a:pPr marL="285750" indent="-285750">
              <a:buFont typeface="Wingdings" panose="05000000000000000000" pitchFamily="2" charset="2"/>
              <a:buChar char="v"/>
            </a:pPr>
            <a:r>
              <a:rPr lang="tr-TR" sz="2400" dirty="0"/>
              <a:t>Karşılarındaki kişileri dikkatle dinlerler.</a:t>
            </a:r>
          </a:p>
          <a:p>
            <a:pPr marL="285750" indent="-285750">
              <a:buFont typeface="Wingdings" panose="05000000000000000000" pitchFamily="2" charset="2"/>
              <a:buChar char="v"/>
            </a:pPr>
            <a:endParaRPr lang="tr-TR" sz="2400" dirty="0"/>
          </a:p>
          <a:p>
            <a:pPr marL="285750" indent="-285750">
              <a:buFont typeface="Wingdings" panose="05000000000000000000" pitchFamily="2" charset="2"/>
              <a:buChar char="v"/>
            </a:pPr>
            <a:r>
              <a:rPr lang="tr-TR" sz="2400" dirty="0"/>
              <a:t>Karşılarındaki kişilerin gereksinimlerini gözetirler, anlamaya çalışırlar</a:t>
            </a:r>
            <a:r>
              <a:rPr lang="tr-TR" dirty="0"/>
              <a:t>.</a:t>
            </a:r>
          </a:p>
          <a:p>
            <a:endParaRPr lang="tr-TR" dirty="0"/>
          </a:p>
        </p:txBody>
      </p:sp>
    </p:spTree>
    <p:extLst>
      <p:ext uri="{BB962C8B-B14F-4D97-AF65-F5344CB8AC3E}">
        <p14:creationId xmlns:p14="http://schemas.microsoft.com/office/powerpoint/2010/main" val="11999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9562" y="293297"/>
            <a:ext cx="9341427" cy="6858001"/>
          </a:xfrm>
        </p:spPr>
        <p:txBody>
          <a:bodyPr>
            <a:noAutofit/>
          </a:bodyPr>
          <a:lstStyle/>
          <a:p>
            <a:pPr marL="0" indent="0">
              <a:buNone/>
            </a:pPr>
            <a:r>
              <a:rPr lang="tr-TR" sz="2400" b="1" dirty="0" smtClean="0"/>
              <a:t>Çatışma </a:t>
            </a:r>
            <a:r>
              <a:rPr lang="tr-TR" sz="2400" b="1" dirty="0"/>
              <a:t>çözmede yardımcı olacak </a:t>
            </a:r>
            <a:r>
              <a:rPr lang="tr-TR" sz="2400" b="1" dirty="0" smtClean="0"/>
              <a:t>çözümler</a:t>
            </a:r>
          </a:p>
          <a:p>
            <a:pPr marL="0" indent="0">
              <a:buNone/>
            </a:pPr>
            <a:r>
              <a:rPr lang="tr-TR" sz="2400" dirty="0" smtClean="0"/>
              <a:t>1</a:t>
            </a:r>
            <a:r>
              <a:rPr lang="tr-TR" sz="2400" dirty="0"/>
              <a:t>) </a:t>
            </a:r>
            <a:r>
              <a:rPr lang="tr-TR" sz="2400" dirty="0" smtClean="0"/>
              <a:t>Eğer kızgın iseniz sakinleşmek için kendinize zaman tanıyabilirsiniz.</a:t>
            </a:r>
          </a:p>
          <a:p>
            <a:pPr marL="0" indent="0">
              <a:buNone/>
            </a:pPr>
            <a:endParaRPr lang="tr-TR" sz="2400" dirty="0" smtClean="0"/>
          </a:p>
          <a:p>
            <a:pPr marL="0" indent="0">
              <a:buNone/>
            </a:pPr>
            <a:r>
              <a:rPr lang="tr-TR" sz="2400" dirty="0" smtClean="0"/>
              <a:t>2</a:t>
            </a:r>
            <a:r>
              <a:rPr lang="tr-TR" sz="2400" dirty="0"/>
              <a:t>) Karşınızdakine ne istediğinizi ve ne hissettiğinizi nedenleri ile anlatın. </a:t>
            </a:r>
            <a:endParaRPr lang="tr-TR" sz="2400" dirty="0" smtClean="0"/>
          </a:p>
          <a:p>
            <a:pPr marL="0" indent="0">
              <a:buNone/>
            </a:pPr>
            <a:endParaRPr lang="tr-TR" sz="2400" dirty="0" smtClean="0"/>
          </a:p>
          <a:p>
            <a:pPr marL="0" indent="0">
              <a:buNone/>
            </a:pPr>
            <a:r>
              <a:rPr lang="tr-TR" sz="2400" dirty="0" smtClean="0"/>
              <a:t>3</a:t>
            </a:r>
            <a:r>
              <a:rPr lang="tr-TR" sz="2400" dirty="0"/>
              <a:t>) Karşınızdaki kişiyi dinleyip anlamaya çalışın, olaya bir de onun açısından bakın. </a:t>
            </a:r>
            <a:endParaRPr lang="tr-TR" sz="2400" dirty="0" smtClean="0"/>
          </a:p>
          <a:p>
            <a:pPr marL="0" indent="0">
              <a:buNone/>
            </a:pPr>
            <a:endParaRPr lang="tr-TR" sz="2400" dirty="0" smtClean="0"/>
          </a:p>
          <a:p>
            <a:pPr marL="0" indent="0">
              <a:buNone/>
            </a:pPr>
            <a:r>
              <a:rPr lang="tr-TR" sz="2400" dirty="0" smtClean="0"/>
              <a:t>4</a:t>
            </a:r>
            <a:r>
              <a:rPr lang="tr-TR" sz="2400" dirty="0"/>
              <a:t>) Problemin ne </a:t>
            </a:r>
            <a:r>
              <a:rPr lang="tr-TR" sz="2400" dirty="0" smtClean="0"/>
              <a:t>olduğunu </a:t>
            </a:r>
            <a:r>
              <a:rPr lang="tr-TR" sz="2400" dirty="0"/>
              <a:t>belirleyin. </a:t>
            </a:r>
            <a:endParaRPr lang="tr-TR" sz="2400" dirty="0" smtClean="0"/>
          </a:p>
          <a:p>
            <a:pPr marL="0" indent="0">
              <a:buNone/>
            </a:pPr>
            <a:endParaRPr lang="tr-TR" sz="2400" dirty="0" smtClean="0"/>
          </a:p>
          <a:p>
            <a:pPr marL="0" indent="0">
              <a:buNone/>
            </a:pPr>
            <a:r>
              <a:rPr lang="tr-TR" sz="2400" dirty="0" smtClean="0"/>
              <a:t>5</a:t>
            </a:r>
            <a:r>
              <a:rPr lang="tr-TR" sz="2400" dirty="0"/>
              <a:t>) Birlikte çözüm yolları üretin. </a:t>
            </a:r>
            <a:endParaRPr lang="tr-TR" sz="2400" dirty="0" smtClean="0"/>
          </a:p>
          <a:p>
            <a:pPr marL="0" indent="0">
              <a:buNone/>
            </a:pPr>
            <a:endParaRPr lang="tr-TR" sz="2400" dirty="0" smtClean="0"/>
          </a:p>
          <a:p>
            <a:pPr marL="0" indent="0">
              <a:buNone/>
            </a:pPr>
            <a:r>
              <a:rPr lang="tr-TR" sz="2400" dirty="0" smtClean="0"/>
              <a:t>6</a:t>
            </a:r>
            <a:r>
              <a:rPr lang="tr-TR" sz="2400" dirty="0"/>
              <a:t>) Birlikte en uygun çözümü seçin</a:t>
            </a:r>
            <a:r>
              <a:rPr lang="tr-TR" sz="2400" dirty="0" smtClean="0"/>
              <a:t>.</a:t>
            </a:r>
            <a:endParaRPr lang="tr-TR" sz="2400" dirty="0"/>
          </a:p>
        </p:txBody>
      </p:sp>
      <p:pic>
        <p:nvPicPr>
          <p:cNvPr id="4" name="Resim 3"/>
          <p:cNvPicPr>
            <a:picLocks noChangeAspect="1"/>
          </p:cNvPicPr>
          <p:nvPr/>
        </p:nvPicPr>
        <p:blipFill>
          <a:blip r:embed="rId2"/>
          <a:stretch>
            <a:fillRect/>
          </a:stretch>
        </p:blipFill>
        <p:spPr>
          <a:xfrm>
            <a:off x="11033262" y="4960224"/>
            <a:ext cx="1086002" cy="1657581"/>
          </a:xfrm>
          <a:prstGeom prst="rect">
            <a:avLst/>
          </a:prstGeom>
        </p:spPr>
      </p:pic>
      <p:pic>
        <p:nvPicPr>
          <p:cNvPr id="5" name="Resim 4"/>
          <p:cNvPicPr>
            <a:picLocks noChangeAspect="1"/>
          </p:cNvPicPr>
          <p:nvPr/>
        </p:nvPicPr>
        <p:blipFill>
          <a:blip r:embed="rId3"/>
          <a:stretch>
            <a:fillRect/>
          </a:stretch>
        </p:blipFill>
        <p:spPr>
          <a:xfrm>
            <a:off x="7574439" y="2997800"/>
            <a:ext cx="3200847" cy="362000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286" y="0"/>
            <a:ext cx="1343978" cy="1343978"/>
          </a:xfrm>
          <a:prstGeom prst="rect">
            <a:avLst/>
          </a:prstGeom>
        </p:spPr>
      </p:pic>
    </p:spTree>
    <p:extLst>
      <p:ext uri="{BB962C8B-B14F-4D97-AF65-F5344CB8AC3E}">
        <p14:creationId xmlns:p14="http://schemas.microsoft.com/office/powerpoint/2010/main" val="19113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3080" y="949036"/>
            <a:ext cx="5672380" cy="1754326"/>
          </a:xfrm>
          <a:prstGeom prst="rect">
            <a:avLst/>
          </a:prstGeom>
          <a:noFill/>
        </p:spPr>
        <p:txBody>
          <a:bodyPr wrap="square" rtlCol="0">
            <a:spAutoFit/>
          </a:bodyPr>
          <a:lstStyle/>
          <a:p>
            <a:pPr algn="just"/>
            <a:r>
              <a:rPr lang="tr-TR" b="1" dirty="0" smtClean="0"/>
              <a:t>ÇATIŞMA NEDİR?</a:t>
            </a:r>
          </a:p>
          <a:p>
            <a:pPr algn="just"/>
            <a:endParaRPr lang="tr-TR" dirty="0"/>
          </a:p>
          <a:p>
            <a:pPr algn="just"/>
            <a:r>
              <a:rPr lang="tr-TR" dirty="0" smtClean="0"/>
              <a:t>İnsanlar </a:t>
            </a:r>
            <a:r>
              <a:rPr lang="tr-TR" dirty="0"/>
              <a:t>arası çatışma; bir ya da daha fazla kişinin istekleri, çıkarları, değerleri, inançları ya da gereksinimleri farklı olduğunda ya da çeliştiğinde, ortaya anlaşmazlık çıkması ya da gerginlik yaşanması durumudur (</a:t>
            </a:r>
            <a:r>
              <a:rPr lang="tr-TR" dirty="0" err="1"/>
              <a:t>Deutsch</a:t>
            </a:r>
            <a:r>
              <a:rPr lang="tr-TR" dirty="0"/>
              <a:t>, 1973</a:t>
            </a:r>
            <a:r>
              <a:rPr lang="tr-TR" dirty="0" smtClean="0"/>
              <a:t>).</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0228" y="0"/>
            <a:ext cx="949036" cy="949036"/>
          </a:xfrm>
          <a:prstGeom prst="rect">
            <a:avLst/>
          </a:prstGeom>
        </p:spPr>
      </p:pic>
      <p:pic>
        <p:nvPicPr>
          <p:cNvPr id="4" name="Resim 3"/>
          <p:cNvPicPr>
            <a:picLocks noChangeAspect="1"/>
          </p:cNvPicPr>
          <p:nvPr/>
        </p:nvPicPr>
        <p:blipFill>
          <a:blip r:embed="rId3">
            <a:extLst>
              <a:ext uri="{BEBA8EAE-BF5A-486C-A8C5-ECC9F3942E4B}">
                <a14:imgProps xmlns:a14="http://schemas.microsoft.com/office/drawing/2010/main">
                  <a14:imgLayer r:embed="rId4">
                    <a14:imgEffect>
                      <a14:backgroundRemoval t="5516" b="91847" l="3195" r="95687">
                        <a14:foregroundMark x1="31789" y1="29017" x2="31470" y2="81775"/>
                        <a14:foregroundMark x1="8946" y1="77458" x2="23802" y2="65707"/>
                        <a14:foregroundMark x1="48243" y1="17266" x2="46645" y2="26859"/>
                        <a14:foregroundMark x1="9105" y1="25420" x2="11821" y2="25899"/>
                        <a14:foregroundMark x1="15974" y1="45084" x2="15335" y2="41247"/>
                        <a14:foregroundMark x1="40415" y1="18705" x2="37540" y2="18225"/>
                        <a14:foregroundMark x1="40735" y1="42926" x2="44409" y2="44365"/>
                        <a14:foregroundMark x1="27476" y1="39568" x2="28115" y2="36211"/>
                        <a14:foregroundMark x1="43610" y1="66667" x2="43450" y2="63070"/>
                        <a14:foregroundMark x1="48403" y1="86091" x2="50319" y2="85372"/>
                        <a14:foregroundMark x1="56230" y1="25180" x2="58147" y2="26139"/>
                        <a14:foregroundMark x1="81470" y1="52998" x2="80351" y2="48201"/>
                        <a14:foregroundMark x1="85942" y1="36930" x2="85623" y2="36211"/>
                        <a14:foregroundMark x1="90575" y1="25899" x2="87859" y2="25420"/>
                        <a14:foregroundMark x1="75240" y1="25899" x2="75240" y2="25899"/>
                        <a14:foregroundMark x1="74281" y1="19904" x2="74281" y2="19904"/>
                        <a14:foregroundMark x1="71565" y1="17026" x2="71565" y2="17026"/>
                        <a14:foregroundMark x1="21885" y1="20384" x2="21885" y2="20384"/>
                        <a14:foregroundMark x1="24920" y1="17026" x2="24920" y2="17026"/>
                        <a14:foregroundMark x1="20767" y1="25420" x2="20767" y2="25420"/>
                        <a14:foregroundMark x1="79073" y1="71942" x2="80990" y2="76259"/>
                        <a14:foregroundMark x1="85783" y1="77458" x2="88978" y2="81535"/>
                        <a14:foregroundMark x1="64537" y1="68825" x2="65176" y2="73861"/>
                        <a14:foregroundMark x1="70288" y1="36930" x2="71885" y2="36451"/>
                        <a14:foregroundMark x1="70447" y1="33333" x2="71565" y2="33333"/>
                      </a14:backgroundRemoval>
                    </a14:imgEffect>
                  </a14:imgLayer>
                </a14:imgProps>
              </a:ext>
              <a:ext uri="{28A0092B-C50C-407E-A947-70E740481C1C}">
                <a14:useLocalDpi xmlns:a14="http://schemas.microsoft.com/office/drawing/2010/main" val="0"/>
              </a:ext>
            </a:extLst>
          </a:blip>
          <a:stretch>
            <a:fillRect/>
          </a:stretch>
        </p:blipFill>
        <p:spPr>
          <a:xfrm>
            <a:off x="4694829" y="1826199"/>
            <a:ext cx="7642747" cy="5338876"/>
          </a:xfrm>
          <a:prstGeom prst="rect">
            <a:avLst/>
          </a:prstGeom>
        </p:spPr>
      </p:pic>
    </p:spTree>
    <p:extLst>
      <p:ext uri="{BB962C8B-B14F-4D97-AF65-F5344CB8AC3E}">
        <p14:creationId xmlns:p14="http://schemas.microsoft.com/office/powerpoint/2010/main" val="338466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65027" y="374482"/>
            <a:ext cx="10172131" cy="1938992"/>
          </a:xfrm>
          <a:prstGeom prst="rect">
            <a:avLst/>
          </a:prstGeom>
        </p:spPr>
        <p:txBody>
          <a:bodyPr wrap="square">
            <a:spAutoFit/>
          </a:bodyPr>
          <a:lstStyle/>
          <a:p>
            <a:pPr algn="ctr"/>
            <a:r>
              <a:rPr lang="tr-TR" sz="2000" b="1" dirty="0"/>
              <a:t>ARABULUCULUK:  </a:t>
            </a:r>
          </a:p>
          <a:p>
            <a:pPr marL="285750" indent="-285750" algn="just">
              <a:buFont typeface="Wingdings" panose="05000000000000000000" pitchFamily="2" charset="2"/>
              <a:buChar char="v"/>
            </a:pPr>
            <a:r>
              <a:rPr lang="tr-TR" sz="2000" dirty="0"/>
              <a:t>İki ve ya daha fazla kişinin arasında yaşanan çatışmanın 3. kişilerin çatışma çözme ve iletişim becerileri ile yardımcı olması. </a:t>
            </a:r>
            <a:endParaRPr lang="tr-TR" sz="2000" dirty="0" smtClean="0"/>
          </a:p>
          <a:p>
            <a:pPr marL="285750" indent="-285750" algn="just">
              <a:buFont typeface="Wingdings" panose="05000000000000000000" pitchFamily="2" charset="2"/>
              <a:buChar char="v"/>
            </a:pPr>
            <a:endParaRPr lang="tr-TR" sz="2000" dirty="0" smtClean="0"/>
          </a:p>
          <a:p>
            <a:pPr algn="ctr"/>
            <a:r>
              <a:rPr lang="tr-TR" sz="2000" b="1" u="sng" dirty="0" smtClean="0"/>
              <a:t>Arabulucu</a:t>
            </a:r>
            <a:r>
              <a:rPr lang="tr-TR" sz="2000" b="1" u="sng" dirty="0"/>
              <a:t>: </a:t>
            </a:r>
            <a:r>
              <a:rPr lang="tr-TR" sz="2000" dirty="0"/>
              <a:t>Çatışmayı iletişim becerileri ile çözen, tarafsız kalan kişilerdir</a:t>
            </a:r>
            <a:r>
              <a:rPr lang="tr-TR" sz="2000" dirty="0" smtClean="0"/>
              <a:t>.</a:t>
            </a:r>
          </a:p>
          <a:p>
            <a:pPr algn="just"/>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43978" cy="1343978"/>
          </a:xfrm>
          <a:prstGeom prst="rect">
            <a:avLst/>
          </a:prstGeom>
        </p:spPr>
      </p:pic>
      <p:pic>
        <p:nvPicPr>
          <p:cNvPr id="6" name="Resim 5"/>
          <p:cNvPicPr>
            <a:picLocks noChangeAspect="1"/>
          </p:cNvPicPr>
          <p:nvPr/>
        </p:nvPicPr>
        <p:blipFill>
          <a:blip r:embed="rId3">
            <a:extLst>
              <a:ext uri="{BEBA8EAE-BF5A-486C-A8C5-ECC9F3942E4B}">
                <a14:imgProps xmlns:a14="http://schemas.microsoft.com/office/drawing/2010/main">
                  <a14:imgLayer r:embed="rId4">
                    <a14:imgEffect>
                      <a14:backgroundRemoval t="5583" b="99272" l="767" r="99540">
                        <a14:foregroundMark x1="19785" y1="11650" x2="12270" y2="93932"/>
                      </a14:backgroundRemoval>
                    </a14:imgEffect>
                  </a14:imgLayer>
                </a14:imgProps>
              </a:ext>
              <a:ext uri="{28A0092B-C50C-407E-A947-70E740481C1C}">
                <a14:useLocalDpi xmlns:a14="http://schemas.microsoft.com/office/drawing/2010/main" val="0"/>
              </a:ext>
            </a:extLst>
          </a:blip>
          <a:stretch>
            <a:fillRect/>
          </a:stretch>
        </p:blipFill>
        <p:spPr>
          <a:xfrm>
            <a:off x="0" y="3275462"/>
            <a:ext cx="4344861" cy="3582538"/>
          </a:xfrm>
          <a:prstGeom prst="rect">
            <a:avLst/>
          </a:prstGeom>
        </p:spPr>
      </p:pic>
      <p:sp>
        <p:nvSpPr>
          <p:cNvPr id="7" name="Metin kutusu 6"/>
          <p:cNvSpPr txBox="1"/>
          <p:nvPr/>
        </p:nvSpPr>
        <p:spPr>
          <a:xfrm>
            <a:off x="4490112" y="2313474"/>
            <a:ext cx="7701887" cy="4093428"/>
          </a:xfrm>
          <a:prstGeom prst="rect">
            <a:avLst/>
          </a:prstGeom>
          <a:noFill/>
        </p:spPr>
        <p:txBody>
          <a:bodyPr wrap="square" rtlCol="0">
            <a:spAutoFit/>
          </a:bodyPr>
          <a:lstStyle/>
          <a:p>
            <a:pPr marL="285750" indent="-285750" algn="just">
              <a:buFont typeface="Wingdings" panose="05000000000000000000" pitchFamily="2" charset="2"/>
              <a:buChar char="v"/>
            </a:pPr>
            <a:r>
              <a:rPr lang="tr-TR" sz="2000" dirty="0"/>
              <a:t>İşbirliği içerisinde yürütülür.</a:t>
            </a:r>
          </a:p>
          <a:p>
            <a:pPr marL="285750" indent="-285750" algn="just">
              <a:buFont typeface="Wingdings" panose="05000000000000000000" pitchFamily="2" charset="2"/>
              <a:buChar char="v"/>
            </a:pPr>
            <a:r>
              <a:rPr lang="tr-TR" sz="2000" dirty="0"/>
              <a:t>Gönüllülük esastır.</a:t>
            </a:r>
          </a:p>
          <a:p>
            <a:pPr marL="285750" indent="-285750" algn="just">
              <a:buFont typeface="Wingdings" panose="05000000000000000000" pitchFamily="2" charset="2"/>
              <a:buChar char="v"/>
            </a:pPr>
            <a:r>
              <a:rPr lang="tr-TR" sz="2000" dirty="0"/>
              <a:t>Öfke, engellenme, aşağılama ya da bunlara benzer güçlü, yıkıcı duyguları kontrol etmek zorunludur.</a:t>
            </a:r>
          </a:p>
          <a:p>
            <a:pPr marL="285750" indent="-285750" algn="just">
              <a:buFont typeface="Wingdings" panose="05000000000000000000" pitchFamily="2" charset="2"/>
              <a:buChar char="v"/>
            </a:pPr>
            <a:r>
              <a:rPr lang="tr-TR" sz="2000" dirty="0"/>
              <a:t>Diğer kişiyi suçlamaktan vazgeçip soruna odaklanılmalıdır.</a:t>
            </a:r>
          </a:p>
          <a:p>
            <a:pPr marL="285750" indent="-285750" algn="just">
              <a:buFont typeface="Wingdings" panose="05000000000000000000" pitchFamily="2" charset="2"/>
              <a:buChar char="v"/>
            </a:pPr>
            <a:r>
              <a:rPr lang="tr-TR" sz="2000" dirty="0"/>
              <a:t>İstek ve duygular açıkça ifade edilmelidir.</a:t>
            </a:r>
          </a:p>
          <a:p>
            <a:pPr marL="285750" indent="-285750" algn="just">
              <a:buFont typeface="Wingdings" panose="05000000000000000000" pitchFamily="2" charset="2"/>
              <a:buChar char="v"/>
            </a:pPr>
            <a:r>
              <a:rPr lang="tr-TR" sz="2000" dirty="0"/>
              <a:t>Farklı bakış açılarına saygılı olarak karşı tarafın duygu ve düşünceleri anlaşılmaya çalışılmalıdır.</a:t>
            </a:r>
          </a:p>
          <a:p>
            <a:pPr marL="285750" indent="-285750" algn="just">
              <a:buFont typeface="Wingdings" panose="05000000000000000000" pitchFamily="2" charset="2"/>
              <a:buChar char="v"/>
            </a:pPr>
            <a:r>
              <a:rPr lang="tr-TR" sz="2000" dirty="0"/>
              <a:t>Çatışma yaşayan iki tarafın da temel psikolojik gereksinimleri fark edilebilmelidir. </a:t>
            </a:r>
          </a:p>
          <a:p>
            <a:pPr marL="285750" indent="-285750" algn="just">
              <a:buFont typeface="Wingdings" panose="05000000000000000000" pitchFamily="2" charset="2"/>
              <a:buChar char="v"/>
            </a:pPr>
            <a:r>
              <a:rPr lang="tr-TR" sz="2000" dirty="0"/>
              <a:t>Her iki tarafın da gereksinimlerini karşılayabilecek çözüm seçeneklerinin yaratılabilmesi için işbirliğine girilmelidir.</a:t>
            </a:r>
          </a:p>
          <a:p>
            <a:endParaRPr lang="tr-TR" sz="2000" dirty="0"/>
          </a:p>
        </p:txBody>
      </p:sp>
    </p:spTree>
    <p:extLst>
      <p:ext uri="{BB962C8B-B14F-4D97-AF65-F5344CB8AC3E}">
        <p14:creationId xmlns:p14="http://schemas.microsoft.com/office/powerpoint/2010/main" val="39719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animEffect transition="in" filter="fade">
                                      <p:cBhvr>
                                        <p:cTn id="71" dur="1000"/>
                                        <p:tgtEl>
                                          <p:spTgt spid="7">
                                            <p:txEl>
                                              <p:pRg st="7" end="7"/>
                                            </p:txEl>
                                          </p:spTgt>
                                        </p:tgtEl>
                                      </p:cBhvr>
                                    </p:animEffect>
                                    <p:anim calcmode="lin" valueType="num">
                                      <p:cBhvr>
                                        <p:cTn id="7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4855" y="379562"/>
            <a:ext cx="7180118" cy="5909310"/>
          </a:xfrm>
          <a:prstGeom prst="rect">
            <a:avLst/>
          </a:prstGeom>
          <a:noFill/>
        </p:spPr>
        <p:txBody>
          <a:bodyPr wrap="square" rtlCol="0">
            <a:spAutoFit/>
          </a:bodyPr>
          <a:lstStyle/>
          <a:p>
            <a:r>
              <a:rPr lang="tr-TR" b="1" dirty="0"/>
              <a:t>Çatışma çözme süreci sekiz adımdan </a:t>
            </a:r>
            <a:r>
              <a:rPr lang="tr-TR" b="1" dirty="0" smtClean="0"/>
              <a:t>oluşur</a:t>
            </a:r>
          </a:p>
          <a:p>
            <a:r>
              <a:rPr lang="tr-TR" b="1" dirty="0" smtClean="0"/>
              <a:t>Yapılandırılmış </a:t>
            </a:r>
            <a:r>
              <a:rPr lang="tr-TR" b="1" dirty="0"/>
              <a:t>bir iletişim sürecidir</a:t>
            </a:r>
            <a:r>
              <a:rPr lang="tr-TR" b="1" dirty="0" smtClean="0"/>
              <a:t>.</a:t>
            </a:r>
          </a:p>
          <a:p>
            <a:endParaRPr lang="tr-TR" b="1" dirty="0" smtClean="0"/>
          </a:p>
          <a:p>
            <a:r>
              <a:rPr lang="tr-TR" dirty="0"/>
              <a:t>1.Adım –Olumlu ve Etkili bir İletişim </a:t>
            </a:r>
            <a:r>
              <a:rPr lang="tr-TR" dirty="0" smtClean="0"/>
              <a:t>Ortamı </a:t>
            </a:r>
            <a:r>
              <a:rPr lang="tr-TR" dirty="0"/>
              <a:t>Sağlanır. </a:t>
            </a:r>
            <a:endParaRPr lang="tr-TR" dirty="0" smtClean="0"/>
          </a:p>
          <a:p>
            <a:endParaRPr lang="tr-TR" dirty="0" smtClean="0"/>
          </a:p>
          <a:p>
            <a:r>
              <a:rPr lang="tr-TR" dirty="0"/>
              <a:t>2. Adım-Yaşanan Çatışmalarla İlgili Algılamalar Netleştirilir</a:t>
            </a:r>
            <a:r>
              <a:rPr lang="tr-TR" dirty="0" smtClean="0"/>
              <a:t>.</a:t>
            </a:r>
          </a:p>
          <a:p>
            <a:endParaRPr lang="tr-TR" dirty="0" smtClean="0"/>
          </a:p>
          <a:p>
            <a:r>
              <a:rPr lang="tr-TR" dirty="0"/>
              <a:t>3. Adım-Kişisel ve Ortak Gereksinimlere Odaklanılmalıdır</a:t>
            </a:r>
            <a:r>
              <a:rPr lang="tr-TR" dirty="0" smtClean="0"/>
              <a:t>.</a:t>
            </a:r>
          </a:p>
          <a:p>
            <a:endParaRPr lang="tr-TR" dirty="0" smtClean="0"/>
          </a:p>
          <a:p>
            <a:r>
              <a:rPr lang="tr-TR" dirty="0"/>
              <a:t>4. Adım-Olumlu Enerji Paylaşılmalıdır</a:t>
            </a:r>
            <a:r>
              <a:rPr lang="tr-TR" dirty="0" smtClean="0"/>
              <a:t>.</a:t>
            </a:r>
          </a:p>
          <a:p>
            <a:endParaRPr lang="tr-TR" dirty="0" smtClean="0"/>
          </a:p>
          <a:p>
            <a:r>
              <a:rPr lang="tr-TR" dirty="0"/>
              <a:t>5. </a:t>
            </a:r>
            <a:r>
              <a:rPr lang="tr-TR" dirty="0" smtClean="0"/>
              <a:t>Adım-Önce Geleceğe </a:t>
            </a:r>
            <a:r>
              <a:rPr lang="tr-TR" dirty="0"/>
              <a:t>Yönelik Çalışılmalı, Sonra Geçmişte Yaşananlar </a:t>
            </a:r>
            <a:endParaRPr lang="tr-TR" dirty="0" smtClean="0"/>
          </a:p>
          <a:p>
            <a:r>
              <a:rPr lang="tr-TR" dirty="0" smtClean="0"/>
              <a:t>Değerlendirilerek </a:t>
            </a:r>
            <a:r>
              <a:rPr lang="tr-TR" dirty="0"/>
              <a:t>Şimdi ve Burada Değişimi Başlatarak Uzlaşma Yolları Aranmalıdır</a:t>
            </a:r>
            <a:r>
              <a:rPr lang="tr-TR" dirty="0" smtClean="0"/>
              <a:t>.</a:t>
            </a:r>
          </a:p>
          <a:p>
            <a:endParaRPr lang="tr-TR" dirty="0" smtClean="0"/>
          </a:p>
          <a:p>
            <a:r>
              <a:rPr lang="tr-TR" dirty="0"/>
              <a:t>6.Adım-Çatışmalara Çözüm </a:t>
            </a:r>
            <a:r>
              <a:rPr lang="tr-TR" dirty="0" smtClean="0"/>
              <a:t>Olabilecek Seçenekler </a:t>
            </a:r>
            <a:r>
              <a:rPr lang="tr-TR" dirty="0"/>
              <a:t>Geliştirilmelidir. </a:t>
            </a:r>
            <a:endParaRPr lang="tr-TR" dirty="0" smtClean="0"/>
          </a:p>
          <a:p>
            <a:endParaRPr lang="tr-TR" dirty="0" smtClean="0"/>
          </a:p>
          <a:p>
            <a:r>
              <a:rPr lang="tr-TR" dirty="0"/>
              <a:t>7. Adım-Çatışmaların Çözümü İçin Uygulanabilir Olan Seçenekler Belirlenmelidir</a:t>
            </a:r>
            <a:r>
              <a:rPr lang="tr-TR" dirty="0" smtClean="0"/>
              <a:t>.</a:t>
            </a:r>
          </a:p>
          <a:p>
            <a:endParaRPr lang="tr-TR" dirty="0" smtClean="0"/>
          </a:p>
          <a:p>
            <a:r>
              <a:rPr lang="tr-TR" dirty="0"/>
              <a:t>8. Adım-Her İki Taraf İçin de Doyum Sağlayacak Adil Anlaşmalar Yapılmalıdır.</a:t>
            </a:r>
          </a:p>
        </p:txBody>
      </p:sp>
      <p:pic>
        <p:nvPicPr>
          <p:cNvPr id="4" name="Resim 3"/>
          <p:cNvPicPr>
            <a:picLocks noChangeAspect="1"/>
          </p:cNvPicPr>
          <p:nvPr/>
        </p:nvPicPr>
        <p:blipFill>
          <a:blip r:embed="rId2"/>
          <a:stretch>
            <a:fillRect/>
          </a:stretch>
        </p:blipFill>
        <p:spPr>
          <a:xfrm>
            <a:off x="7574973" y="2036618"/>
            <a:ext cx="4502726" cy="473241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024" y="0"/>
            <a:ext cx="1158240" cy="1158240"/>
          </a:xfrm>
          <a:prstGeom prst="rect">
            <a:avLst/>
          </a:prstGeom>
        </p:spPr>
      </p:pic>
    </p:spTree>
    <p:extLst>
      <p:ext uri="{BB962C8B-B14F-4D97-AF65-F5344CB8AC3E}">
        <p14:creationId xmlns:p14="http://schemas.microsoft.com/office/powerpoint/2010/main" val="262040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anim calcmode="lin" valueType="num">
                                      <p:cBhvr>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anim calcmode="lin" valueType="num">
                                      <p:cBhvr>
                                        <p:cTn id="2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1000"/>
                                        <p:tgtEl>
                                          <p:spTgt spid="2">
                                            <p:txEl>
                                              <p:pRg st="7" end="7"/>
                                            </p:txEl>
                                          </p:spTgt>
                                        </p:tgtEl>
                                      </p:cBhvr>
                                    </p:animEffect>
                                    <p:anim calcmode="lin" valueType="num">
                                      <p:cBhvr>
                                        <p:cTn id="3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1000"/>
                                        <p:tgtEl>
                                          <p:spTgt spid="2">
                                            <p:txEl>
                                              <p:pRg st="11" end="11"/>
                                            </p:txEl>
                                          </p:spTgt>
                                        </p:tgtEl>
                                      </p:cBhvr>
                                    </p:animEffect>
                                    <p:anim calcmode="lin" valueType="num">
                                      <p:cBhvr>
                                        <p:cTn id="4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1000"/>
                                        <p:tgtEl>
                                          <p:spTgt spid="2">
                                            <p:txEl>
                                              <p:pRg st="12" end="12"/>
                                            </p:txEl>
                                          </p:spTgt>
                                        </p:tgtEl>
                                      </p:cBhvr>
                                    </p:animEffect>
                                    <p:anim calcmode="lin" valueType="num">
                                      <p:cBhvr>
                                        <p:cTn id="5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4" end="14"/>
                                            </p:txEl>
                                          </p:spTgt>
                                        </p:tgtEl>
                                        <p:attrNameLst>
                                          <p:attrName>style.visibility</p:attrName>
                                        </p:attrNameLst>
                                      </p:cBhvr>
                                      <p:to>
                                        <p:strVal val="visible"/>
                                      </p:to>
                                    </p:set>
                                    <p:animEffect transition="in" filter="fade">
                                      <p:cBhvr>
                                        <p:cTn id="56" dur="1000"/>
                                        <p:tgtEl>
                                          <p:spTgt spid="2">
                                            <p:txEl>
                                              <p:pRg st="14" end="14"/>
                                            </p:txEl>
                                          </p:spTgt>
                                        </p:tgtEl>
                                      </p:cBhvr>
                                    </p:animEffect>
                                    <p:anim calcmode="lin" valueType="num">
                                      <p:cBhvr>
                                        <p:cTn id="57"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fade">
                                      <p:cBhvr>
                                        <p:cTn id="63" dur="1000"/>
                                        <p:tgtEl>
                                          <p:spTgt spid="2">
                                            <p:txEl>
                                              <p:pRg st="16" end="16"/>
                                            </p:txEl>
                                          </p:spTgt>
                                        </p:tgtEl>
                                      </p:cBhvr>
                                    </p:animEffect>
                                    <p:anim calcmode="lin" valueType="num">
                                      <p:cBhvr>
                                        <p:cTn id="64"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8" end="18"/>
                                            </p:txEl>
                                          </p:spTgt>
                                        </p:tgtEl>
                                        <p:attrNameLst>
                                          <p:attrName>style.visibility</p:attrName>
                                        </p:attrNameLst>
                                      </p:cBhvr>
                                      <p:to>
                                        <p:strVal val="visible"/>
                                      </p:to>
                                    </p:set>
                                    <p:animEffect transition="in" filter="fade">
                                      <p:cBhvr>
                                        <p:cTn id="70" dur="1000"/>
                                        <p:tgtEl>
                                          <p:spTgt spid="2">
                                            <p:txEl>
                                              <p:pRg st="18" end="18"/>
                                            </p:txEl>
                                          </p:spTgt>
                                        </p:tgtEl>
                                      </p:cBhvr>
                                    </p:animEffect>
                                    <p:anim calcmode="lin" valueType="num">
                                      <p:cBhvr>
                                        <p:cTn id="71"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1478" y="316220"/>
            <a:ext cx="5295900" cy="5940088"/>
          </a:xfrm>
          <a:prstGeom prst="rect">
            <a:avLst/>
          </a:prstGeom>
          <a:noFill/>
        </p:spPr>
        <p:txBody>
          <a:bodyPr wrap="square" rtlCol="0">
            <a:spAutoFit/>
          </a:bodyPr>
          <a:lstStyle/>
          <a:p>
            <a:pPr algn="just"/>
            <a:r>
              <a:rPr lang="tr-TR" sz="2000" b="1" dirty="0" smtClean="0"/>
              <a:t>ÇATIŞMA NASI ORTAYA ÇIKAR</a:t>
            </a:r>
          </a:p>
          <a:p>
            <a:pPr algn="just"/>
            <a:endParaRPr lang="tr-TR" sz="2000" b="1" dirty="0" smtClean="0"/>
          </a:p>
          <a:p>
            <a:pPr algn="just"/>
            <a:r>
              <a:rPr lang="tr-TR" sz="2000" dirty="0" smtClean="0"/>
              <a:t>Çatışmalar</a:t>
            </a:r>
            <a:r>
              <a:rPr lang="tr-TR" sz="2000" dirty="0"/>
              <a:t>, günlük yaşamda değişik zaman ve </a:t>
            </a:r>
            <a:r>
              <a:rPr lang="tr-TR" sz="2000" dirty="0" smtClean="0"/>
              <a:t>mekânlarda( </a:t>
            </a:r>
            <a:r>
              <a:rPr lang="tr-TR" sz="2000" dirty="0"/>
              <a:t>e</a:t>
            </a:r>
            <a:r>
              <a:rPr lang="tr-TR" sz="2000" dirty="0" smtClean="0"/>
              <a:t>v, iş yeri, sokak, okul) </a:t>
            </a:r>
            <a:r>
              <a:rPr lang="tr-TR" sz="2000" dirty="0"/>
              <a:t>farklı kişilerle yaşanabilir</a:t>
            </a:r>
            <a:r>
              <a:rPr lang="tr-TR" sz="2000" dirty="0" smtClean="0"/>
              <a:t>.</a:t>
            </a:r>
          </a:p>
          <a:p>
            <a:pPr marL="285750" indent="-285750">
              <a:buFont typeface="Wingdings" panose="05000000000000000000" pitchFamily="2" charset="2"/>
              <a:buChar char="v"/>
            </a:pPr>
            <a:endParaRPr lang="tr-TR" sz="2000" dirty="0" smtClean="0"/>
          </a:p>
          <a:p>
            <a:pPr marL="285750" indent="-285750">
              <a:buFont typeface="Wingdings" panose="05000000000000000000" pitchFamily="2" charset="2"/>
              <a:buChar char="v"/>
            </a:pPr>
            <a:r>
              <a:rPr lang="tr-TR" sz="2000" dirty="0" smtClean="0"/>
              <a:t>Çatışmanın </a:t>
            </a:r>
            <a:r>
              <a:rPr lang="tr-TR" sz="2000" dirty="0"/>
              <a:t>kendisi olumlu ya da olumsuz değildir</a:t>
            </a:r>
            <a:r>
              <a:rPr lang="tr-TR" sz="2000" dirty="0" smtClean="0"/>
              <a:t>.</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t>Çatışmalara verilen tepkilerin yıkıcı ya da yapıcı sonuçları olabilir</a:t>
            </a:r>
            <a:r>
              <a:rPr lang="tr-TR" sz="2000" dirty="0" smtClean="0"/>
              <a:t>.</a:t>
            </a:r>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tr-TR" sz="2000" dirty="0"/>
              <a:t>Çatışmaları çözme biçimleri gelişim ve sosyal değişim için itici bir güç olabilir. Yaşam boyunca çatışmalar kaçınılamaz olduğuna göre, çatışmalara gösterilen tepkilerin yapıcı olması önemlidir. </a:t>
            </a:r>
          </a:p>
          <a:p>
            <a:pPr marL="285750" indent="-285750">
              <a:buFont typeface="Wingdings" panose="05000000000000000000" pitchFamily="2" charset="2"/>
              <a:buChar char="v"/>
            </a:pPr>
            <a:endParaRPr lang="tr-TR" sz="2000" dirty="0"/>
          </a:p>
          <a:p>
            <a:endParaRPr lang="tr-TR" sz="2000" dirty="0"/>
          </a:p>
        </p:txBody>
      </p:sp>
      <p:pic>
        <p:nvPicPr>
          <p:cNvPr id="5" name="Resim 4"/>
          <p:cNvPicPr>
            <a:picLocks noChangeAspect="1"/>
          </p:cNvPicPr>
          <p:nvPr/>
        </p:nvPicPr>
        <p:blipFill>
          <a:blip r:embed="rId2" cstate="print">
            <a:extLst>
              <a:ext uri="{BEBA8EAE-BF5A-486C-A8C5-ECC9F3942E4B}">
                <a14:imgProps xmlns:a14="http://schemas.microsoft.com/office/drawing/2010/main">
                  <a14:imgLayer r:embed="rId3">
                    <a14:imgEffect>
                      <a14:backgroundRemoval t="5822" b="97332" l="3072" r="93169">
                        <a14:foregroundMark x1="16572" y1="36931" x2="83872" y2="78047"/>
                      </a14:backgroundRemoval>
                    </a14:imgEffect>
                  </a14:imgLayer>
                </a14:imgProps>
              </a:ext>
              <a:ext uri="{28A0092B-C50C-407E-A947-70E740481C1C}">
                <a14:useLocalDpi xmlns:a14="http://schemas.microsoft.com/office/drawing/2010/main" val="0"/>
              </a:ext>
            </a:extLst>
          </a:blip>
          <a:stretch>
            <a:fillRect/>
          </a:stretch>
        </p:blipFill>
        <p:spPr>
          <a:xfrm>
            <a:off x="5497378" y="1239865"/>
            <a:ext cx="7428208" cy="5959097"/>
          </a:xfrm>
          <a:prstGeom prst="rect">
            <a:avLst/>
          </a:prstGeom>
        </p:spPr>
      </p:pic>
    </p:spTree>
    <p:extLst>
      <p:ext uri="{BB962C8B-B14F-4D97-AF65-F5344CB8AC3E}">
        <p14:creationId xmlns:p14="http://schemas.microsoft.com/office/powerpoint/2010/main" val="119445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rotWithShape="1">
          <a:blip r:embed="rId3"/>
          <a:srcRect l="75629" t="30804"/>
          <a:stretch/>
        </p:blipFill>
        <p:spPr>
          <a:xfrm>
            <a:off x="9163050" y="2724150"/>
            <a:ext cx="2952750" cy="3566300"/>
          </a:xfrm>
          <a:prstGeom prst="rect">
            <a:avLst/>
          </a:prstGeom>
        </p:spPr>
      </p:pic>
      <p:pic>
        <p:nvPicPr>
          <p:cNvPr id="5" name="Resim 4"/>
          <p:cNvPicPr>
            <a:picLocks noChangeAspect="1"/>
          </p:cNvPicPr>
          <p:nvPr/>
        </p:nvPicPr>
        <p:blipFill rotWithShape="1">
          <a:blip r:embed="rId3"/>
          <a:srcRect r="72799" b="42953"/>
          <a:stretch/>
        </p:blipFill>
        <p:spPr>
          <a:xfrm>
            <a:off x="0" y="1136560"/>
            <a:ext cx="3295650" cy="2940140"/>
          </a:xfrm>
          <a:prstGeom prst="rect">
            <a:avLst/>
          </a:prstGeom>
        </p:spPr>
      </p:pic>
      <p:pic>
        <p:nvPicPr>
          <p:cNvPr id="17" name="Resim 16"/>
          <p:cNvPicPr>
            <a:picLocks noChangeAspect="1"/>
          </p:cNvPicPr>
          <p:nvPr/>
        </p:nvPicPr>
        <p:blipFill rotWithShape="1">
          <a:blip r:embed="rId3"/>
          <a:srcRect l="49843" r="24843" b="29277"/>
          <a:stretch/>
        </p:blipFill>
        <p:spPr>
          <a:xfrm>
            <a:off x="6038850" y="1136560"/>
            <a:ext cx="3067050" cy="3644990"/>
          </a:xfrm>
          <a:prstGeom prst="rect">
            <a:avLst/>
          </a:prstGeom>
        </p:spPr>
      </p:pic>
      <p:pic>
        <p:nvPicPr>
          <p:cNvPr id="16" name="Resim 15"/>
          <p:cNvPicPr>
            <a:picLocks noChangeAspect="1"/>
          </p:cNvPicPr>
          <p:nvPr/>
        </p:nvPicPr>
        <p:blipFill rotWithShape="1">
          <a:blip r:embed="rId3"/>
          <a:srcRect l="22899" t="42632" r="48899"/>
          <a:stretch/>
        </p:blipFill>
        <p:spPr>
          <a:xfrm>
            <a:off x="2760452" y="3379183"/>
            <a:ext cx="3416943" cy="2956700"/>
          </a:xfrm>
          <a:prstGeom prst="rect">
            <a:avLst/>
          </a:prstGeom>
        </p:spPr>
      </p:pic>
      <p:sp>
        <p:nvSpPr>
          <p:cNvPr id="6" name="Metin kutusu 5"/>
          <p:cNvSpPr txBox="1"/>
          <p:nvPr/>
        </p:nvSpPr>
        <p:spPr>
          <a:xfrm>
            <a:off x="270164" y="1777498"/>
            <a:ext cx="2369127" cy="1754326"/>
          </a:xfrm>
          <a:prstGeom prst="rect">
            <a:avLst/>
          </a:prstGeom>
          <a:noFill/>
        </p:spPr>
        <p:txBody>
          <a:bodyPr wrap="square" rtlCol="0" anchor="ctr">
            <a:spAutoFit/>
          </a:bodyPr>
          <a:lstStyle/>
          <a:p>
            <a:r>
              <a:rPr lang="tr-TR" sz="1200" b="1" dirty="0"/>
              <a:t>1. Tartışma: </a:t>
            </a:r>
            <a:r>
              <a:rPr lang="tr-TR" sz="1200" dirty="0"/>
              <a:t>Kişinin sahip olduğu bilgi ve düşünceler ile diğer bir kişinin sahip olduğu bilgi ve </a:t>
            </a:r>
          </a:p>
          <a:p>
            <a:r>
              <a:rPr lang="tr-TR" sz="1200" dirty="0"/>
              <a:t>düşünceler arasında uyuşma olmadığı zaman ortaya çıkar ve iki kişi ortak bir anlaşmaya varmaya </a:t>
            </a:r>
          </a:p>
          <a:p>
            <a:r>
              <a:rPr lang="tr-TR" sz="1200" dirty="0"/>
              <a:t>çalışırlar. Anlaşamamama durumda ise tartışma çıkar. </a:t>
            </a:r>
          </a:p>
          <a:p>
            <a:endParaRPr lang="tr-TR" sz="1200" dirty="0"/>
          </a:p>
        </p:txBody>
      </p:sp>
      <p:sp>
        <p:nvSpPr>
          <p:cNvPr id="7" name="Metin kutusu 6"/>
          <p:cNvSpPr txBox="1"/>
          <p:nvPr/>
        </p:nvSpPr>
        <p:spPr>
          <a:xfrm>
            <a:off x="3442920" y="4031004"/>
            <a:ext cx="2421082" cy="1754326"/>
          </a:xfrm>
          <a:prstGeom prst="rect">
            <a:avLst/>
          </a:prstGeom>
          <a:noFill/>
        </p:spPr>
        <p:txBody>
          <a:bodyPr wrap="square" rtlCol="0" anchor="ctr">
            <a:spAutoFit/>
          </a:bodyPr>
          <a:lstStyle/>
          <a:p>
            <a:r>
              <a:rPr lang="tr-TR" sz="1200" b="1" dirty="0"/>
              <a:t>2. Kavramsal </a:t>
            </a:r>
            <a:r>
              <a:rPr lang="tr-TR" sz="1200" b="1" dirty="0" smtClean="0"/>
              <a:t>Çatışma</a:t>
            </a:r>
            <a:r>
              <a:rPr lang="tr-TR" sz="1200" b="1" dirty="0"/>
              <a:t>: </a:t>
            </a:r>
            <a:r>
              <a:rPr lang="tr-TR" sz="1200" dirty="0"/>
              <a:t>Kişinin zihninde sahip olduğu bir bilgiyle bilgiye uymayan yeni bir bilgiyi </a:t>
            </a:r>
          </a:p>
          <a:p>
            <a:r>
              <a:rPr lang="tr-TR" sz="1200" dirty="0"/>
              <a:t>öğrenmesi sonucunda meydana gelir. Kavramsal çatışma, kişilerde akademik merak doğurur ve bireyi </a:t>
            </a:r>
          </a:p>
          <a:p>
            <a:r>
              <a:rPr lang="tr-TR" sz="1200" dirty="0"/>
              <a:t>geliştirir. Böylece kişi daha fazla bilgi aramaya, yeni deneyimler elde etmek için istekli olur. </a:t>
            </a:r>
          </a:p>
        </p:txBody>
      </p:sp>
      <p:sp>
        <p:nvSpPr>
          <p:cNvPr id="8" name="Metin kutusu 7"/>
          <p:cNvSpPr txBox="1"/>
          <p:nvPr/>
        </p:nvSpPr>
        <p:spPr>
          <a:xfrm>
            <a:off x="6452755" y="1729467"/>
            <a:ext cx="2327564" cy="1754326"/>
          </a:xfrm>
          <a:prstGeom prst="rect">
            <a:avLst/>
          </a:prstGeom>
          <a:noFill/>
        </p:spPr>
        <p:txBody>
          <a:bodyPr wrap="square" rtlCol="0" anchor="ctr">
            <a:spAutoFit/>
          </a:bodyPr>
          <a:lstStyle/>
          <a:p>
            <a:r>
              <a:rPr lang="tr-TR" sz="1200" b="1" dirty="0"/>
              <a:t>3. Çıkar </a:t>
            </a:r>
            <a:r>
              <a:rPr lang="tr-TR" sz="1200" b="1" dirty="0" smtClean="0"/>
              <a:t>Çatışması</a:t>
            </a:r>
            <a:r>
              <a:rPr lang="tr-TR" sz="1200" b="1" dirty="0"/>
              <a:t>: </a:t>
            </a:r>
            <a:r>
              <a:rPr lang="tr-TR" sz="1200" dirty="0"/>
              <a:t>Farklı amaçlara sahip iki kişinin amaçlarına ulaşmak için gösterdikleri çabanın </a:t>
            </a:r>
          </a:p>
          <a:p>
            <a:r>
              <a:rPr lang="tr-TR" sz="1200" dirty="0"/>
              <a:t>birbirini engellemesi sonucu ortaya çıkar. Böyle bir çatışma türünün çözülebilmesi için bireyler </a:t>
            </a:r>
          </a:p>
          <a:p>
            <a:r>
              <a:rPr lang="tr-TR" sz="1200" dirty="0"/>
              <a:t>birbirlerine istek ve arzularını belirtip ortak bir şekilde hareket etmeleri gerekir. </a:t>
            </a:r>
          </a:p>
        </p:txBody>
      </p:sp>
      <p:sp>
        <p:nvSpPr>
          <p:cNvPr id="9" name="Metin kutusu 8"/>
          <p:cNvSpPr txBox="1"/>
          <p:nvPr/>
        </p:nvSpPr>
        <p:spPr>
          <a:xfrm>
            <a:off x="9611591" y="4070075"/>
            <a:ext cx="2275608" cy="1754326"/>
          </a:xfrm>
          <a:prstGeom prst="rect">
            <a:avLst/>
          </a:prstGeom>
          <a:noFill/>
        </p:spPr>
        <p:txBody>
          <a:bodyPr wrap="square" rtlCol="0" anchor="ctr">
            <a:spAutoFit/>
          </a:bodyPr>
          <a:lstStyle/>
          <a:p>
            <a:r>
              <a:rPr lang="tr-TR" sz="1200" b="1" dirty="0"/>
              <a:t>4.Gelişimsel </a:t>
            </a:r>
            <a:r>
              <a:rPr lang="tr-TR" sz="1200" b="1" dirty="0" smtClean="0"/>
              <a:t>Çatışma</a:t>
            </a:r>
            <a:r>
              <a:rPr lang="tr-TR" sz="1200" b="1" dirty="0"/>
              <a:t>:</a:t>
            </a:r>
            <a:r>
              <a:rPr lang="tr-TR" sz="1200" dirty="0"/>
              <a:t> Bireylerin içinde bulunduğu gelişim döneminde farklı istek, </a:t>
            </a:r>
            <a:r>
              <a:rPr lang="tr-TR" sz="1200" dirty="0" smtClean="0"/>
              <a:t>beklenti ve </a:t>
            </a:r>
            <a:r>
              <a:rPr lang="tr-TR" sz="1200" dirty="0"/>
              <a:t>bakış </a:t>
            </a:r>
            <a:r>
              <a:rPr lang="tr-TR" sz="1200" dirty="0" smtClean="0"/>
              <a:t> açısından </a:t>
            </a:r>
            <a:r>
              <a:rPr lang="tr-TR" sz="1200" dirty="0"/>
              <a:t>kaynaklanan çatışma türüdür. </a:t>
            </a:r>
            <a:r>
              <a:rPr lang="tr-TR" sz="1200" dirty="0" smtClean="0"/>
              <a:t>Ergenlik dönemindeki </a:t>
            </a:r>
            <a:r>
              <a:rPr lang="tr-TR" sz="1200" dirty="0"/>
              <a:t>bireyin ailesinin görüşleriyle kendi </a:t>
            </a:r>
            <a:r>
              <a:rPr lang="tr-TR" sz="1200" dirty="0" smtClean="0"/>
              <a:t> görüşleri </a:t>
            </a:r>
            <a:r>
              <a:rPr lang="tr-TR" sz="1200" dirty="0"/>
              <a:t>arasında farklılık olduğu durumda çatışma yaşaması gibi. </a:t>
            </a:r>
          </a:p>
        </p:txBody>
      </p:sp>
      <p:sp>
        <p:nvSpPr>
          <p:cNvPr id="10" name="Dikdörtgen 9"/>
          <p:cNvSpPr/>
          <p:nvPr/>
        </p:nvSpPr>
        <p:spPr>
          <a:xfrm>
            <a:off x="-1" y="96036"/>
            <a:ext cx="11887199" cy="923330"/>
          </a:xfrm>
          <a:prstGeom prst="rect">
            <a:avLst/>
          </a:prstGeom>
        </p:spPr>
        <p:txBody>
          <a:bodyPr wrap="square">
            <a:spAutoFit/>
          </a:bodyPr>
          <a:lstStyle/>
          <a:p>
            <a:pPr algn="just"/>
            <a:r>
              <a:rPr lang="tr-TR" dirty="0"/>
              <a:t>Peki günlük hayatta ne gibi durumlarda çatışmalar yaşanılabilir?</a:t>
            </a:r>
          </a:p>
          <a:p>
            <a:pPr algn="just"/>
            <a:endParaRPr lang="tr-TR" b="1" dirty="0"/>
          </a:p>
          <a:p>
            <a:pPr algn="just"/>
            <a:r>
              <a:rPr lang="tr-TR" b="1" dirty="0"/>
              <a:t>ÇATIŞMA TÜRLERİ</a:t>
            </a:r>
          </a:p>
        </p:txBody>
      </p:sp>
      <p:pic>
        <p:nvPicPr>
          <p:cNvPr id="12" name="Resim 11"/>
          <p:cNvPicPr>
            <a:picLocks noChangeAspect="1"/>
          </p:cNvPicPr>
          <p:nvPr/>
        </p:nvPicPr>
        <p:blipFill>
          <a:blip r:embed="rId4"/>
          <a:stretch>
            <a:fillRect/>
          </a:stretch>
        </p:blipFill>
        <p:spPr>
          <a:xfrm>
            <a:off x="3190011" y="1777498"/>
            <a:ext cx="2532527" cy="1438068"/>
          </a:xfrm>
          <a:prstGeom prst="rect">
            <a:avLst/>
          </a:prstGeom>
        </p:spPr>
      </p:pic>
      <p:pic>
        <p:nvPicPr>
          <p:cNvPr id="13" name="Resim 12"/>
          <p:cNvPicPr>
            <a:picLocks noChangeAspect="1"/>
          </p:cNvPicPr>
          <p:nvPr/>
        </p:nvPicPr>
        <p:blipFill>
          <a:blip r:embed="rId5"/>
          <a:stretch>
            <a:fillRect/>
          </a:stretch>
        </p:blipFill>
        <p:spPr>
          <a:xfrm>
            <a:off x="135082" y="4437038"/>
            <a:ext cx="2639290" cy="2150798"/>
          </a:xfrm>
          <a:prstGeom prst="rect">
            <a:avLst/>
          </a:prstGeom>
        </p:spPr>
      </p:pic>
      <p:pic>
        <p:nvPicPr>
          <p:cNvPr id="14" name="Resim 13"/>
          <p:cNvPicPr>
            <a:picLocks noChangeAspect="1"/>
          </p:cNvPicPr>
          <p:nvPr/>
        </p:nvPicPr>
        <p:blipFill>
          <a:blip r:embed="rId6"/>
          <a:stretch>
            <a:fillRect/>
          </a:stretch>
        </p:blipFill>
        <p:spPr>
          <a:xfrm>
            <a:off x="6234546" y="4700237"/>
            <a:ext cx="2763982" cy="1887599"/>
          </a:xfrm>
          <a:prstGeom prst="rect">
            <a:avLst/>
          </a:prstGeom>
        </p:spPr>
      </p:pic>
      <p:pic>
        <p:nvPicPr>
          <p:cNvPr id="2" name="Resim 1"/>
          <p:cNvPicPr>
            <a:picLocks noChangeAspect="1"/>
          </p:cNvPicPr>
          <p:nvPr/>
        </p:nvPicPr>
        <p:blipFill>
          <a:blip r:embed="rId7"/>
          <a:stretch>
            <a:fillRect/>
          </a:stretch>
        </p:blipFill>
        <p:spPr>
          <a:xfrm>
            <a:off x="9237518" y="592283"/>
            <a:ext cx="2784764" cy="1904250"/>
          </a:xfrm>
          <a:prstGeom prst="rect">
            <a:avLst/>
          </a:prstGeom>
        </p:spPr>
      </p:pic>
      <p:pic>
        <p:nvPicPr>
          <p:cNvPr id="15" name="Resim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0228" y="0"/>
            <a:ext cx="949036" cy="949036"/>
          </a:xfrm>
          <a:prstGeom prst="rect">
            <a:avLst/>
          </a:prstGeom>
        </p:spPr>
      </p:pic>
    </p:spTree>
    <p:extLst>
      <p:ext uri="{BB962C8B-B14F-4D97-AF65-F5344CB8AC3E}">
        <p14:creationId xmlns:p14="http://schemas.microsoft.com/office/powerpoint/2010/main" val="8059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1000"/>
                                        <p:tgtEl>
                                          <p:spTgt spid="2"/>
                                        </p:tgtEl>
                                      </p:cBhvr>
                                    </p:animEffect>
                                    <p:anim calcmode="lin" valueType="num">
                                      <p:cBhvr>
                                        <p:cTn id="75" dur="1000" fill="hold"/>
                                        <p:tgtEl>
                                          <p:spTgt spid="2"/>
                                        </p:tgtEl>
                                        <p:attrNameLst>
                                          <p:attrName>ppt_x</p:attrName>
                                        </p:attrNameLst>
                                      </p:cBhvr>
                                      <p:tavLst>
                                        <p:tav tm="0">
                                          <p:val>
                                            <p:strVal val="#ppt_x"/>
                                          </p:val>
                                        </p:tav>
                                        <p:tav tm="100000">
                                          <p:val>
                                            <p:strVal val="#ppt_x"/>
                                          </p:val>
                                        </p:tav>
                                      </p:tavLst>
                                    </p:anim>
                                    <p:anim calcmode="lin" valueType="num">
                                      <p:cBhvr>
                                        <p:cTn id="7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983" y="95198"/>
            <a:ext cx="11900946" cy="1815882"/>
          </a:xfrm>
          <a:prstGeom prst="rect">
            <a:avLst/>
          </a:prstGeom>
          <a:noFill/>
        </p:spPr>
        <p:txBody>
          <a:bodyPr wrap="square" rtlCol="0">
            <a:spAutoFit/>
          </a:bodyPr>
          <a:lstStyle/>
          <a:p>
            <a:r>
              <a:rPr lang="tr-TR" sz="2800" b="1" dirty="0" smtClean="0"/>
              <a:t>Çatışmalara </a:t>
            </a:r>
            <a:r>
              <a:rPr lang="tr-TR" sz="2800" b="1" dirty="0"/>
              <a:t>Yaklaşım </a:t>
            </a:r>
            <a:r>
              <a:rPr lang="tr-TR" sz="2800" b="1" dirty="0" smtClean="0"/>
              <a:t>Biçimleri</a:t>
            </a:r>
          </a:p>
          <a:p>
            <a:endParaRPr lang="tr-TR" sz="2800" b="1" dirty="0" smtClean="0"/>
          </a:p>
          <a:p>
            <a:r>
              <a:rPr lang="tr-TR" sz="2800" b="1" dirty="0" smtClean="0"/>
              <a:t>İşbirliği Yaklaşımı:</a:t>
            </a:r>
          </a:p>
          <a:p>
            <a:r>
              <a:rPr lang="tr-TR" sz="2800" b="1" dirty="0" smtClean="0"/>
              <a:t>Yarışmacı Yaklaşım:</a:t>
            </a:r>
            <a:endParaRPr lang="tr-TR" sz="2800" dirty="0" smtClean="0"/>
          </a:p>
        </p:txBody>
      </p:sp>
      <p:sp>
        <p:nvSpPr>
          <p:cNvPr id="3" name="Yuvarlatılmış Dikdörtgen 2"/>
          <p:cNvSpPr/>
          <p:nvPr/>
        </p:nvSpPr>
        <p:spPr>
          <a:xfrm>
            <a:off x="540328" y="2438400"/>
            <a:ext cx="2608118" cy="4408065"/>
          </a:xfrm>
          <a:prstGeom prst="roundRect">
            <a:avLst/>
          </a:prstGeom>
          <a:solidFill>
            <a:srgbClr val="00A19B">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3548492" y="2438400"/>
            <a:ext cx="2608118" cy="4396529"/>
          </a:xfrm>
          <a:prstGeom prst="roundRect">
            <a:avLst/>
          </a:prstGeom>
          <a:solidFill>
            <a:srgbClr val="F9B233">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525601" y="2610019"/>
            <a:ext cx="2774373" cy="3416320"/>
          </a:xfrm>
          <a:prstGeom prst="rect">
            <a:avLst/>
          </a:prstGeom>
          <a:noFill/>
        </p:spPr>
        <p:txBody>
          <a:bodyPr wrap="square" rtlCol="0">
            <a:spAutoFit/>
          </a:bodyPr>
          <a:lstStyle/>
          <a:p>
            <a:pPr algn="ctr"/>
            <a:r>
              <a:rPr lang="tr-TR" b="1" dirty="0"/>
              <a:t>Yıkıcı Çatışmalar</a:t>
            </a:r>
          </a:p>
          <a:p>
            <a:pPr marL="285750" indent="-285750">
              <a:buFont typeface="Wingdings" panose="05000000000000000000" pitchFamily="2" charset="2"/>
              <a:buChar char="v"/>
            </a:pPr>
            <a:r>
              <a:rPr lang="tr-TR" b="1" dirty="0"/>
              <a:t> </a:t>
            </a:r>
            <a:r>
              <a:rPr lang="tr-TR" dirty="0"/>
              <a:t>Karşıdaki kişinin aleyhine olacak biçimde taraflardan biri kazanır. </a:t>
            </a:r>
          </a:p>
          <a:p>
            <a:pPr marL="285750" indent="-285750">
              <a:buFont typeface="Wingdings" panose="05000000000000000000" pitchFamily="2" charset="2"/>
              <a:buChar char="v"/>
            </a:pPr>
            <a:r>
              <a:rPr lang="tr-TR" dirty="0"/>
              <a:t>Taraflar öfkelidir, nefret doludur, birbirlerini incitirler ve güvensizdirler. </a:t>
            </a:r>
          </a:p>
          <a:p>
            <a:pPr marL="285750" indent="-285750">
              <a:buFont typeface="Wingdings" panose="05000000000000000000" pitchFamily="2" charset="2"/>
              <a:buChar char="v"/>
            </a:pPr>
            <a:r>
              <a:rPr lang="tr-TR" dirty="0"/>
              <a:t>Gelecekte yaşanacak çatışmaların yapıcı olarak çözümlenebilme olasılığı azalır. </a:t>
            </a:r>
          </a:p>
        </p:txBody>
      </p:sp>
      <p:sp>
        <p:nvSpPr>
          <p:cNvPr id="10" name="Metin kutusu 9"/>
          <p:cNvSpPr txBox="1"/>
          <p:nvPr/>
        </p:nvSpPr>
        <p:spPr>
          <a:xfrm>
            <a:off x="3497337" y="2610019"/>
            <a:ext cx="2608119" cy="3416320"/>
          </a:xfrm>
          <a:prstGeom prst="rect">
            <a:avLst/>
          </a:prstGeom>
          <a:noFill/>
        </p:spPr>
        <p:txBody>
          <a:bodyPr wrap="square" rtlCol="0">
            <a:spAutoFit/>
          </a:bodyPr>
          <a:lstStyle/>
          <a:p>
            <a:pPr algn="ctr"/>
            <a:r>
              <a:rPr lang="tr-TR" b="1" dirty="0" smtClean="0"/>
              <a:t>Yapıcı Çatışmalar</a:t>
            </a:r>
          </a:p>
          <a:p>
            <a:pPr marL="285750" indent="-285750">
              <a:buFont typeface="Wingdings" panose="05000000000000000000" pitchFamily="2" charset="2"/>
              <a:buChar char="v"/>
            </a:pPr>
            <a:r>
              <a:rPr lang="tr-TR" dirty="0"/>
              <a:t>Her iki taraf da kendi amacına ulaşabilir. </a:t>
            </a:r>
          </a:p>
          <a:p>
            <a:pPr marL="285750" indent="-285750">
              <a:buFont typeface="Wingdings" panose="05000000000000000000" pitchFamily="2" charset="2"/>
              <a:buChar char="v"/>
            </a:pPr>
            <a:r>
              <a:rPr lang="tr-TR" dirty="0"/>
              <a:t>Taraflar birbirlerini kabul eder, saygı duyar ve güvenirler. </a:t>
            </a:r>
          </a:p>
          <a:p>
            <a:pPr marL="285750" indent="-285750">
              <a:buFont typeface="Wingdings" panose="05000000000000000000" pitchFamily="2" charset="2"/>
              <a:buChar char="v"/>
            </a:pPr>
            <a:r>
              <a:rPr lang="tr-TR" dirty="0"/>
              <a:t>Gelecekte yaşanacak çatışmaların yapıcı olarak çözümlenebilme olasılığı artar.</a:t>
            </a:r>
          </a:p>
          <a:p>
            <a:r>
              <a:rPr lang="tr-TR" b="1" dirty="0" smtClean="0"/>
              <a:t> </a:t>
            </a:r>
            <a:endParaRPr lang="tr-TR" b="1" dirty="0"/>
          </a:p>
        </p:txBody>
      </p:sp>
      <p:pic>
        <p:nvPicPr>
          <p:cNvPr id="12" name="Resim 11"/>
          <p:cNvPicPr>
            <a:picLocks noChangeAspect="1"/>
          </p:cNvPicPr>
          <p:nvPr/>
        </p:nvPicPr>
        <p:blipFill>
          <a:blip r:embed="rId3"/>
          <a:stretch>
            <a:fillRect/>
          </a:stretch>
        </p:blipFill>
        <p:spPr>
          <a:xfrm>
            <a:off x="6653646" y="3388672"/>
            <a:ext cx="5538354" cy="3457794"/>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28" y="0"/>
            <a:ext cx="949036" cy="949036"/>
          </a:xfrm>
          <a:prstGeom prst="rect">
            <a:avLst/>
          </a:prstGeom>
        </p:spPr>
      </p:pic>
    </p:spTree>
    <p:extLst>
      <p:ext uri="{BB962C8B-B14F-4D97-AF65-F5344CB8AC3E}">
        <p14:creationId xmlns:p14="http://schemas.microsoft.com/office/powerpoint/2010/main" val="9152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p:cNvPicPr>
            <a:picLocks noChangeAspect="1"/>
          </p:cNvPicPr>
          <p:nvPr/>
        </p:nvPicPr>
        <p:blipFill>
          <a:blip r:embed="rId2"/>
          <a:stretch>
            <a:fillRect/>
          </a:stretch>
        </p:blipFill>
        <p:spPr>
          <a:xfrm>
            <a:off x="7901850" y="2360191"/>
            <a:ext cx="3325738" cy="1527963"/>
          </a:xfrm>
          <a:prstGeom prst="rect">
            <a:avLst/>
          </a:prstGeom>
        </p:spPr>
      </p:pic>
      <p:pic>
        <p:nvPicPr>
          <p:cNvPr id="20" name="Resim 19"/>
          <p:cNvPicPr>
            <a:picLocks noChangeAspect="1"/>
          </p:cNvPicPr>
          <p:nvPr/>
        </p:nvPicPr>
        <p:blipFill>
          <a:blip r:embed="rId2"/>
          <a:stretch>
            <a:fillRect/>
          </a:stretch>
        </p:blipFill>
        <p:spPr>
          <a:xfrm>
            <a:off x="4547178" y="2360192"/>
            <a:ext cx="3325738" cy="1527963"/>
          </a:xfrm>
          <a:prstGeom prst="rect">
            <a:avLst/>
          </a:prstGeom>
        </p:spPr>
      </p:pic>
      <p:pic>
        <p:nvPicPr>
          <p:cNvPr id="19" name="Resim 18"/>
          <p:cNvPicPr>
            <a:picLocks noChangeAspect="1"/>
          </p:cNvPicPr>
          <p:nvPr/>
        </p:nvPicPr>
        <p:blipFill>
          <a:blip r:embed="rId2"/>
          <a:stretch>
            <a:fillRect/>
          </a:stretch>
        </p:blipFill>
        <p:spPr>
          <a:xfrm>
            <a:off x="1236518" y="2366707"/>
            <a:ext cx="3325738" cy="1527963"/>
          </a:xfrm>
          <a:prstGeom prst="rect">
            <a:avLst/>
          </a:prstGeom>
        </p:spPr>
      </p:pic>
      <p:pic>
        <p:nvPicPr>
          <p:cNvPr id="18" name="Resim 17"/>
          <p:cNvPicPr>
            <a:picLocks noChangeAspect="1"/>
          </p:cNvPicPr>
          <p:nvPr/>
        </p:nvPicPr>
        <p:blipFill>
          <a:blip r:embed="rId3"/>
          <a:stretch>
            <a:fillRect/>
          </a:stretch>
        </p:blipFill>
        <p:spPr>
          <a:xfrm>
            <a:off x="4645936" y="908808"/>
            <a:ext cx="2514601" cy="893620"/>
          </a:xfrm>
          <a:prstGeom prst="rect">
            <a:avLst/>
          </a:prstGeom>
        </p:spPr>
      </p:pic>
      <p:pic>
        <p:nvPicPr>
          <p:cNvPr id="4" name="Resim 3"/>
          <p:cNvPicPr>
            <a:picLocks noChangeAspect="1"/>
          </p:cNvPicPr>
          <p:nvPr/>
        </p:nvPicPr>
        <p:blipFill>
          <a:blip r:embed="rId4"/>
          <a:stretch>
            <a:fillRect/>
          </a:stretch>
        </p:blipFill>
        <p:spPr>
          <a:xfrm>
            <a:off x="118028" y="179294"/>
            <a:ext cx="2235907" cy="1794979"/>
          </a:xfrm>
          <a:prstGeom prst="rect">
            <a:avLst/>
          </a:prstGeom>
        </p:spPr>
      </p:pic>
      <p:pic>
        <p:nvPicPr>
          <p:cNvPr id="5" name="Resim 4"/>
          <p:cNvPicPr>
            <a:picLocks noChangeAspect="1"/>
          </p:cNvPicPr>
          <p:nvPr/>
        </p:nvPicPr>
        <p:blipFill>
          <a:blip r:embed="rId5"/>
          <a:stretch>
            <a:fillRect/>
          </a:stretch>
        </p:blipFill>
        <p:spPr>
          <a:xfrm>
            <a:off x="7219546" y="4621235"/>
            <a:ext cx="3909118" cy="1820412"/>
          </a:xfrm>
          <a:prstGeom prst="rect">
            <a:avLst/>
          </a:prstGeom>
        </p:spPr>
      </p:pic>
      <p:pic>
        <p:nvPicPr>
          <p:cNvPr id="6" name="Resim 5"/>
          <p:cNvPicPr>
            <a:picLocks noChangeAspect="1"/>
          </p:cNvPicPr>
          <p:nvPr/>
        </p:nvPicPr>
        <p:blipFill>
          <a:blip r:embed="rId6">
            <a:extLst>
              <a:ext uri="{BEBA8EAE-BF5A-486C-A8C5-ECC9F3942E4B}">
                <a14:imgProps xmlns:a14="http://schemas.microsoft.com/office/drawing/2010/main">
                  <a14:imgLayer r:embed="rId7">
                    <a14:imgEffect>
                      <a14:saturation sat="130000"/>
                    </a14:imgEffect>
                  </a14:imgLayer>
                </a14:imgProps>
              </a:ext>
            </a:extLst>
          </a:blip>
          <a:stretch>
            <a:fillRect/>
          </a:stretch>
        </p:blipFill>
        <p:spPr>
          <a:xfrm>
            <a:off x="9452541" y="62345"/>
            <a:ext cx="2621694" cy="1911928"/>
          </a:xfrm>
          <a:prstGeom prst="rect">
            <a:avLst/>
          </a:prstGeom>
          <a:effectLst>
            <a:glow>
              <a:schemeClr val="accent1">
                <a:alpha val="0"/>
              </a:schemeClr>
            </a:glow>
          </a:effectLst>
        </p:spPr>
      </p:pic>
      <p:pic>
        <p:nvPicPr>
          <p:cNvPr id="7" name="Resim 6"/>
          <p:cNvPicPr>
            <a:picLocks noChangeAspect="1"/>
          </p:cNvPicPr>
          <p:nvPr/>
        </p:nvPicPr>
        <p:blipFill>
          <a:blip r:embed="rId8"/>
          <a:stretch>
            <a:fillRect/>
          </a:stretch>
        </p:blipFill>
        <p:spPr>
          <a:xfrm>
            <a:off x="1957529" y="4621236"/>
            <a:ext cx="3238145" cy="1820412"/>
          </a:xfrm>
          <a:prstGeom prst="rect">
            <a:avLst/>
          </a:prstGeom>
        </p:spPr>
      </p:pic>
      <p:sp>
        <p:nvSpPr>
          <p:cNvPr id="9" name="Metin kutusu 8"/>
          <p:cNvSpPr txBox="1"/>
          <p:nvPr/>
        </p:nvSpPr>
        <p:spPr>
          <a:xfrm>
            <a:off x="4708283" y="1076783"/>
            <a:ext cx="2389909" cy="369332"/>
          </a:xfrm>
          <a:prstGeom prst="rect">
            <a:avLst/>
          </a:prstGeom>
          <a:noFill/>
        </p:spPr>
        <p:txBody>
          <a:bodyPr wrap="square" rtlCol="0">
            <a:spAutoFit/>
          </a:bodyPr>
          <a:lstStyle/>
          <a:p>
            <a:r>
              <a:rPr lang="tr-TR" b="1" dirty="0" smtClean="0"/>
              <a:t>ÇATIŞMANIN KAYNAĞI</a:t>
            </a:r>
            <a:endParaRPr lang="tr-TR" b="1" dirty="0"/>
          </a:p>
        </p:txBody>
      </p:sp>
      <p:sp>
        <p:nvSpPr>
          <p:cNvPr id="13" name="Metin kutusu 12"/>
          <p:cNvSpPr txBox="1"/>
          <p:nvPr/>
        </p:nvSpPr>
        <p:spPr>
          <a:xfrm>
            <a:off x="1957529" y="2417343"/>
            <a:ext cx="1766455" cy="1477328"/>
          </a:xfrm>
          <a:prstGeom prst="rect">
            <a:avLst/>
          </a:prstGeom>
          <a:noFill/>
        </p:spPr>
        <p:txBody>
          <a:bodyPr wrap="square" rtlCol="0">
            <a:spAutoFit/>
          </a:bodyPr>
          <a:lstStyle/>
          <a:p>
            <a:r>
              <a:rPr lang="tr-TR" b="1" dirty="0" smtClean="0"/>
              <a:t>Sınırlı Kaynaklar</a:t>
            </a:r>
          </a:p>
          <a:p>
            <a:endParaRPr lang="tr-TR" dirty="0" smtClean="0"/>
          </a:p>
          <a:p>
            <a:pPr marL="285750" indent="-285750">
              <a:buFont typeface="Arial" panose="020B0604020202020204" pitchFamily="34" charset="0"/>
              <a:buChar char="•"/>
            </a:pPr>
            <a:r>
              <a:rPr lang="tr-TR" dirty="0" smtClean="0"/>
              <a:t>Zaman</a:t>
            </a:r>
          </a:p>
          <a:p>
            <a:pPr marL="285750" indent="-285750">
              <a:buFont typeface="Arial" panose="020B0604020202020204" pitchFamily="34" charset="0"/>
              <a:buChar char="•"/>
            </a:pPr>
            <a:r>
              <a:rPr lang="tr-TR" dirty="0" smtClean="0"/>
              <a:t>Para</a:t>
            </a:r>
          </a:p>
          <a:p>
            <a:pPr marL="285750" indent="-285750">
              <a:buFont typeface="Arial" panose="020B0604020202020204" pitchFamily="34" charset="0"/>
              <a:buChar char="•"/>
            </a:pPr>
            <a:r>
              <a:rPr lang="tr-TR" dirty="0" smtClean="0"/>
              <a:t>Mal</a:t>
            </a:r>
            <a:endParaRPr lang="tr-TR" dirty="0"/>
          </a:p>
        </p:txBody>
      </p:sp>
      <p:sp>
        <p:nvSpPr>
          <p:cNvPr id="16" name="Metin kutusu 15"/>
          <p:cNvSpPr txBox="1"/>
          <p:nvPr/>
        </p:nvSpPr>
        <p:spPr>
          <a:xfrm>
            <a:off x="4562256" y="2318494"/>
            <a:ext cx="3069580" cy="1569660"/>
          </a:xfrm>
          <a:prstGeom prst="rect">
            <a:avLst/>
          </a:prstGeom>
          <a:noFill/>
        </p:spPr>
        <p:txBody>
          <a:bodyPr wrap="square" rtlCol="0">
            <a:spAutoFit/>
          </a:bodyPr>
          <a:lstStyle/>
          <a:p>
            <a:pPr algn="ctr"/>
            <a:r>
              <a:rPr lang="tr-TR" sz="1600" b="1" dirty="0" smtClean="0"/>
              <a:t>Karşılanmayan Temel Gereksinimler</a:t>
            </a:r>
          </a:p>
          <a:p>
            <a:pPr marL="285750" indent="-285750">
              <a:buFont typeface="Arial" panose="020B0604020202020204" pitchFamily="34" charset="0"/>
              <a:buChar char="•"/>
            </a:pPr>
            <a:r>
              <a:rPr lang="tr-TR" sz="1600" dirty="0" smtClean="0"/>
              <a:t>Ait olma</a:t>
            </a:r>
          </a:p>
          <a:p>
            <a:pPr marL="285750" indent="-285750">
              <a:buFont typeface="Arial" panose="020B0604020202020204" pitchFamily="34" charset="0"/>
              <a:buChar char="•"/>
            </a:pPr>
            <a:r>
              <a:rPr lang="tr-TR" sz="1600" dirty="0" smtClean="0"/>
              <a:t>Güç</a:t>
            </a:r>
          </a:p>
          <a:p>
            <a:pPr marL="285750" indent="-285750">
              <a:buFont typeface="Arial" panose="020B0604020202020204" pitchFamily="34" charset="0"/>
              <a:buChar char="•"/>
            </a:pPr>
            <a:r>
              <a:rPr lang="tr-TR" sz="1600" dirty="0" smtClean="0"/>
              <a:t>Özgürlük </a:t>
            </a:r>
          </a:p>
          <a:p>
            <a:pPr marL="285750" indent="-285750">
              <a:buFont typeface="Arial" panose="020B0604020202020204" pitchFamily="34" charset="0"/>
              <a:buChar char="•"/>
            </a:pPr>
            <a:r>
              <a:rPr lang="tr-TR" sz="1600" dirty="0" smtClean="0"/>
              <a:t>Eğlence</a:t>
            </a:r>
            <a:endParaRPr lang="tr-TR" sz="1600" dirty="0"/>
          </a:p>
        </p:txBody>
      </p:sp>
      <p:sp>
        <p:nvSpPr>
          <p:cNvPr id="17" name="Metin kutusu 16"/>
          <p:cNvSpPr txBox="1"/>
          <p:nvPr/>
        </p:nvSpPr>
        <p:spPr>
          <a:xfrm>
            <a:off x="8144158" y="2417343"/>
            <a:ext cx="2600042" cy="1477328"/>
          </a:xfrm>
          <a:prstGeom prst="rect">
            <a:avLst/>
          </a:prstGeom>
          <a:noFill/>
        </p:spPr>
        <p:txBody>
          <a:bodyPr wrap="square" rtlCol="0">
            <a:spAutoFit/>
          </a:bodyPr>
          <a:lstStyle/>
          <a:p>
            <a:pPr algn="ctr"/>
            <a:r>
              <a:rPr lang="tr-TR" b="1" dirty="0" smtClean="0"/>
              <a:t>Değerler</a:t>
            </a:r>
          </a:p>
          <a:p>
            <a:pPr algn="ctr"/>
            <a:endParaRPr lang="tr-TR" b="1" dirty="0" smtClean="0"/>
          </a:p>
          <a:p>
            <a:pPr marL="285750" indent="-285750">
              <a:buFont typeface="Arial" panose="020B0604020202020204" pitchFamily="34" charset="0"/>
              <a:buChar char="•"/>
            </a:pPr>
            <a:r>
              <a:rPr lang="tr-TR" dirty="0" smtClean="0"/>
              <a:t>İnançlar</a:t>
            </a:r>
          </a:p>
          <a:p>
            <a:pPr marL="285750" indent="-285750">
              <a:buFont typeface="Arial" panose="020B0604020202020204" pitchFamily="34" charset="0"/>
              <a:buChar char="•"/>
            </a:pPr>
            <a:r>
              <a:rPr lang="tr-TR" dirty="0" smtClean="0"/>
              <a:t>Öncelikler</a:t>
            </a:r>
          </a:p>
          <a:p>
            <a:pPr marL="285750" indent="-285750">
              <a:buFont typeface="Arial" panose="020B0604020202020204" pitchFamily="34" charset="0"/>
              <a:buChar char="•"/>
            </a:pPr>
            <a:r>
              <a:rPr lang="tr-TR" dirty="0" smtClean="0"/>
              <a:t>Prensipler</a:t>
            </a:r>
            <a:endParaRPr lang="tr-TR" dirty="0"/>
          </a:p>
        </p:txBody>
      </p:sp>
      <p:pic>
        <p:nvPicPr>
          <p:cNvPr id="14" name="Resi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794664"/>
            <a:ext cx="949036" cy="949036"/>
          </a:xfrm>
          <a:prstGeom prst="rect">
            <a:avLst/>
          </a:prstGeom>
        </p:spPr>
      </p:pic>
    </p:spTree>
    <p:extLst>
      <p:ext uri="{BB962C8B-B14F-4D97-AF65-F5344CB8AC3E}">
        <p14:creationId xmlns:p14="http://schemas.microsoft.com/office/powerpoint/2010/main" val="31553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375774" y="1380410"/>
            <a:ext cx="2514600" cy="893619"/>
          </a:xfrm>
          <a:prstGeom prst="rect">
            <a:avLst/>
          </a:prstGeom>
        </p:spPr>
      </p:pic>
      <p:pic>
        <p:nvPicPr>
          <p:cNvPr id="5" name="Resim 4"/>
          <p:cNvPicPr>
            <a:picLocks noChangeAspect="1"/>
          </p:cNvPicPr>
          <p:nvPr/>
        </p:nvPicPr>
        <p:blipFill>
          <a:blip r:embed="rId3"/>
          <a:stretch>
            <a:fillRect/>
          </a:stretch>
        </p:blipFill>
        <p:spPr>
          <a:xfrm>
            <a:off x="800100" y="2807133"/>
            <a:ext cx="3294639" cy="1534479"/>
          </a:xfrm>
          <a:prstGeom prst="rect">
            <a:avLst/>
          </a:prstGeom>
        </p:spPr>
      </p:pic>
      <p:pic>
        <p:nvPicPr>
          <p:cNvPr id="6" name="Resim 5"/>
          <p:cNvPicPr>
            <a:picLocks noChangeAspect="1"/>
          </p:cNvPicPr>
          <p:nvPr/>
        </p:nvPicPr>
        <p:blipFill>
          <a:blip r:embed="rId3"/>
          <a:stretch>
            <a:fillRect/>
          </a:stretch>
        </p:blipFill>
        <p:spPr>
          <a:xfrm>
            <a:off x="7331510" y="2765437"/>
            <a:ext cx="3294639" cy="1534479"/>
          </a:xfrm>
          <a:prstGeom prst="rect">
            <a:avLst/>
          </a:prstGeom>
        </p:spPr>
      </p:pic>
      <p:pic>
        <p:nvPicPr>
          <p:cNvPr id="8" name="Resim 7"/>
          <p:cNvPicPr>
            <a:picLocks noChangeAspect="1"/>
          </p:cNvPicPr>
          <p:nvPr/>
        </p:nvPicPr>
        <p:blipFill>
          <a:blip r:embed="rId3"/>
          <a:stretch>
            <a:fillRect/>
          </a:stretch>
        </p:blipFill>
        <p:spPr>
          <a:xfrm>
            <a:off x="4065805" y="2807133"/>
            <a:ext cx="3294639" cy="1534479"/>
          </a:xfrm>
          <a:prstGeom prst="rect">
            <a:avLst/>
          </a:prstGeom>
        </p:spPr>
      </p:pic>
      <p:pic>
        <p:nvPicPr>
          <p:cNvPr id="9" name="Resim 8"/>
          <p:cNvPicPr>
            <a:picLocks noChangeAspect="1"/>
          </p:cNvPicPr>
          <p:nvPr/>
        </p:nvPicPr>
        <p:blipFill>
          <a:blip r:embed="rId4"/>
          <a:stretch>
            <a:fillRect/>
          </a:stretch>
        </p:blipFill>
        <p:spPr>
          <a:xfrm>
            <a:off x="270164" y="1"/>
            <a:ext cx="2655601" cy="2535382"/>
          </a:xfrm>
          <a:prstGeom prst="rect">
            <a:avLst/>
          </a:prstGeom>
        </p:spPr>
      </p:pic>
      <p:pic>
        <p:nvPicPr>
          <p:cNvPr id="10" name="Resim 9"/>
          <p:cNvPicPr>
            <a:picLocks noChangeAspect="1"/>
          </p:cNvPicPr>
          <p:nvPr/>
        </p:nvPicPr>
        <p:blipFill>
          <a:blip r:embed="rId5"/>
          <a:stretch>
            <a:fillRect/>
          </a:stretch>
        </p:blipFill>
        <p:spPr>
          <a:xfrm>
            <a:off x="8314949" y="4299915"/>
            <a:ext cx="2989330" cy="2474957"/>
          </a:xfrm>
          <a:prstGeom prst="rect">
            <a:avLst/>
          </a:prstGeom>
        </p:spPr>
      </p:pic>
      <p:sp>
        <p:nvSpPr>
          <p:cNvPr id="11" name="Metin kutusu 10"/>
          <p:cNvSpPr txBox="1"/>
          <p:nvPr/>
        </p:nvSpPr>
        <p:spPr>
          <a:xfrm>
            <a:off x="4375774" y="1380410"/>
            <a:ext cx="2440662" cy="646331"/>
          </a:xfrm>
          <a:prstGeom prst="rect">
            <a:avLst/>
          </a:prstGeom>
          <a:noFill/>
        </p:spPr>
        <p:txBody>
          <a:bodyPr wrap="square" rtlCol="0">
            <a:spAutoFit/>
          </a:bodyPr>
          <a:lstStyle/>
          <a:p>
            <a:pPr algn="ctr"/>
            <a:r>
              <a:rPr lang="tr-TR" b="1" dirty="0" smtClean="0"/>
              <a:t>ÇATIŞMAYA VERİLEN TEPKİLER</a:t>
            </a:r>
            <a:endParaRPr lang="tr-TR" b="1" dirty="0"/>
          </a:p>
        </p:txBody>
      </p:sp>
      <p:sp>
        <p:nvSpPr>
          <p:cNvPr id="13" name="Metin kutusu 12"/>
          <p:cNvSpPr txBox="1"/>
          <p:nvPr/>
        </p:nvSpPr>
        <p:spPr>
          <a:xfrm>
            <a:off x="1818409" y="2940627"/>
            <a:ext cx="1454727" cy="369332"/>
          </a:xfrm>
          <a:prstGeom prst="rect">
            <a:avLst/>
          </a:prstGeom>
          <a:noFill/>
        </p:spPr>
        <p:txBody>
          <a:bodyPr wrap="square" rtlCol="0">
            <a:spAutoFit/>
          </a:bodyPr>
          <a:lstStyle/>
          <a:p>
            <a:pPr algn="ctr"/>
            <a:r>
              <a:rPr lang="tr-TR" b="1" dirty="0" smtClean="0"/>
              <a:t>Yumuşak</a:t>
            </a:r>
            <a:endParaRPr lang="tr-TR" b="1" dirty="0"/>
          </a:p>
        </p:txBody>
      </p:sp>
      <p:sp>
        <p:nvSpPr>
          <p:cNvPr id="14" name="Metin kutusu 13"/>
          <p:cNvSpPr txBox="1"/>
          <p:nvPr/>
        </p:nvSpPr>
        <p:spPr>
          <a:xfrm>
            <a:off x="5052941" y="2869755"/>
            <a:ext cx="1485900" cy="369332"/>
          </a:xfrm>
          <a:prstGeom prst="rect">
            <a:avLst/>
          </a:prstGeom>
          <a:noFill/>
        </p:spPr>
        <p:txBody>
          <a:bodyPr wrap="square" rtlCol="0">
            <a:spAutoFit/>
          </a:bodyPr>
          <a:lstStyle/>
          <a:p>
            <a:pPr algn="ctr"/>
            <a:r>
              <a:rPr lang="tr-TR" b="1" dirty="0" smtClean="0"/>
              <a:t>Sert</a:t>
            </a:r>
            <a:endParaRPr lang="tr-TR" b="1" dirty="0"/>
          </a:p>
        </p:txBody>
      </p:sp>
      <p:sp>
        <p:nvSpPr>
          <p:cNvPr id="15" name="Metin kutusu 14"/>
          <p:cNvSpPr txBox="1"/>
          <p:nvPr/>
        </p:nvSpPr>
        <p:spPr>
          <a:xfrm>
            <a:off x="8309881" y="2869755"/>
            <a:ext cx="1494665" cy="369332"/>
          </a:xfrm>
          <a:prstGeom prst="rect">
            <a:avLst/>
          </a:prstGeom>
          <a:noFill/>
        </p:spPr>
        <p:txBody>
          <a:bodyPr wrap="square" rtlCol="0">
            <a:spAutoFit/>
          </a:bodyPr>
          <a:lstStyle/>
          <a:p>
            <a:pPr algn="ctr"/>
            <a:r>
              <a:rPr lang="tr-TR" b="1" dirty="0" smtClean="0"/>
              <a:t>İlkeli</a:t>
            </a:r>
            <a:endParaRPr lang="tr-TR" b="1" dirty="0"/>
          </a:p>
        </p:txBody>
      </p:sp>
      <p:sp>
        <p:nvSpPr>
          <p:cNvPr id="16" name="Metin kutusu 15"/>
          <p:cNvSpPr txBox="1"/>
          <p:nvPr/>
        </p:nvSpPr>
        <p:spPr>
          <a:xfrm>
            <a:off x="1340426" y="3309959"/>
            <a:ext cx="2410691"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İçine Atma</a:t>
            </a:r>
          </a:p>
          <a:p>
            <a:pPr marL="285750" indent="-285750">
              <a:buFont typeface="Arial" panose="020B0604020202020204" pitchFamily="34" charset="0"/>
              <a:buChar char="•"/>
            </a:pPr>
            <a:r>
              <a:rPr lang="tr-TR" dirty="0" smtClean="0"/>
              <a:t>Reddetme</a:t>
            </a:r>
          </a:p>
          <a:p>
            <a:pPr marL="285750" indent="-285750">
              <a:buFont typeface="Arial" panose="020B0604020202020204" pitchFamily="34" charset="0"/>
              <a:buChar char="•"/>
            </a:pPr>
            <a:r>
              <a:rPr lang="tr-TR" dirty="0" smtClean="0"/>
              <a:t>İnkar</a:t>
            </a:r>
            <a:endParaRPr lang="tr-TR" dirty="0"/>
          </a:p>
        </p:txBody>
      </p:sp>
      <p:sp>
        <p:nvSpPr>
          <p:cNvPr id="18" name="Metin kutusu 17"/>
          <p:cNvSpPr txBox="1"/>
          <p:nvPr/>
        </p:nvSpPr>
        <p:spPr>
          <a:xfrm>
            <a:off x="4499264" y="3309959"/>
            <a:ext cx="2493818"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Tehdit</a:t>
            </a:r>
          </a:p>
          <a:p>
            <a:pPr marL="285750" indent="-285750">
              <a:buFont typeface="Arial" panose="020B0604020202020204" pitchFamily="34" charset="0"/>
              <a:buChar char="•"/>
            </a:pPr>
            <a:r>
              <a:rPr lang="tr-TR" dirty="0" smtClean="0"/>
              <a:t>Saldırganlık</a:t>
            </a:r>
          </a:p>
          <a:p>
            <a:pPr marL="285750" indent="-285750">
              <a:buFont typeface="Arial" panose="020B0604020202020204" pitchFamily="34" charset="0"/>
              <a:buChar char="•"/>
            </a:pPr>
            <a:r>
              <a:rPr lang="tr-TR" dirty="0" smtClean="0"/>
              <a:t>Öfke</a:t>
            </a:r>
            <a:endParaRPr lang="tr-TR" dirty="0"/>
          </a:p>
        </p:txBody>
      </p:sp>
      <p:sp>
        <p:nvSpPr>
          <p:cNvPr id="19" name="Metin kutusu 18"/>
          <p:cNvSpPr txBox="1"/>
          <p:nvPr/>
        </p:nvSpPr>
        <p:spPr>
          <a:xfrm>
            <a:off x="7834710" y="3290581"/>
            <a:ext cx="2317173"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Anlayış</a:t>
            </a:r>
          </a:p>
          <a:p>
            <a:pPr marL="285750" indent="-285750">
              <a:buFont typeface="Arial" panose="020B0604020202020204" pitchFamily="34" charset="0"/>
              <a:buChar char="•"/>
            </a:pPr>
            <a:r>
              <a:rPr lang="tr-TR" dirty="0" smtClean="0"/>
              <a:t>Saygı</a:t>
            </a:r>
          </a:p>
          <a:p>
            <a:pPr marL="285750" indent="-285750">
              <a:buFont typeface="Arial" panose="020B0604020202020204" pitchFamily="34" charset="0"/>
              <a:buChar char="•"/>
            </a:pPr>
            <a:r>
              <a:rPr lang="tr-TR" dirty="0" smtClean="0"/>
              <a:t>Çözümleme</a:t>
            </a:r>
            <a:endParaRPr lang="tr-TR" dirty="0"/>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8854" y="0"/>
            <a:ext cx="1380410" cy="1380410"/>
          </a:xfrm>
          <a:prstGeom prst="rect">
            <a:avLst/>
          </a:prstGeom>
        </p:spPr>
      </p:pic>
    </p:spTree>
    <p:extLst>
      <p:ext uri="{BB962C8B-B14F-4D97-AF65-F5344CB8AC3E}">
        <p14:creationId xmlns:p14="http://schemas.microsoft.com/office/powerpoint/2010/main" val="271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kış Çizelgesi: Öteki İşlem 12"/>
          <p:cNvSpPr/>
          <p:nvPr/>
        </p:nvSpPr>
        <p:spPr>
          <a:xfrm>
            <a:off x="270164" y="1901843"/>
            <a:ext cx="6214954" cy="1767994"/>
          </a:xfrm>
          <a:prstGeom prst="flowChartAlternateProcess">
            <a:avLst/>
          </a:prstGeom>
          <a:solidFill>
            <a:srgbClr val="FB7507">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6231082" y="901682"/>
            <a:ext cx="5992661" cy="1261884"/>
          </a:xfrm>
          <a:prstGeom prst="rect">
            <a:avLst/>
          </a:prstGeom>
          <a:noFill/>
        </p:spPr>
        <p:txBody>
          <a:bodyPr wrap="square" rtlCol="0">
            <a:spAutoFit/>
          </a:bodyPr>
          <a:lstStyle/>
          <a:p>
            <a:pPr algn="ctr"/>
            <a:r>
              <a:rPr lang="tr-TR" sz="3200" b="1" i="1" dirty="0" smtClean="0"/>
              <a:t>ÇATIŞMA ÇÖZME DAVRANIŞLARI NELERDİR?</a:t>
            </a:r>
          </a:p>
          <a:p>
            <a:endParaRPr lang="tr-TR" sz="1200" dirty="0"/>
          </a:p>
        </p:txBody>
      </p:sp>
      <p:pic>
        <p:nvPicPr>
          <p:cNvPr id="4" name="Resim 3"/>
          <p:cNvPicPr>
            <a:picLocks noChangeAspect="1"/>
          </p:cNvPicPr>
          <p:nvPr/>
        </p:nvPicPr>
        <p:blipFill>
          <a:blip r:embed="rId3"/>
          <a:stretch>
            <a:fillRect/>
          </a:stretch>
        </p:blipFill>
        <p:spPr>
          <a:xfrm>
            <a:off x="1" y="0"/>
            <a:ext cx="2062315" cy="1776845"/>
          </a:xfrm>
          <a:prstGeom prst="rect">
            <a:avLst/>
          </a:prstGeom>
        </p:spPr>
      </p:pic>
      <p:sp>
        <p:nvSpPr>
          <p:cNvPr id="5" name="Metin kutusu 4"/>
          <p:cNvSpPr txBox="1"/>
          <p:nvPr/>
        </p:nvSpPr>
        <p:spPr>
          <a:xfrm>
            <a:off x="270164" y="332509"/>
            <a:ext cx="1548245" cy="307777"/>
          </a:xfrm>
          <a:prstGeom prst="rect">
            <a:avLst/>
          </a:prstGeom>
          <a:noFill/>
        </p:spPr>
        <p:txBody>
          <a:bodyPr wrap="square" rtlCol="0">
            <a:spAutoFit/>
          </a:bodyPr>
          <a:lstStyle/>
          <a:p>
            <a:pPr algn="ctr"/>
            <a:r>
              <a:rPr lang="tr-TR" sz="1400" b="1" u="sng" dirty="0" smtClean="0"/>
              <a:t>Yumuşak Tepkiler</a:t>
            </a:r>
            <a:endParaRPr lang="tr-TR" sz="1400" b="1" u="sng" dirty="0"/>
          </a:p>
        </p:txBody>
      </p:sp>
      <p:sp>
        <p:nvSpPr>
          <p:cNvPr id="6" name="Metin kutusu 5"/>
          <p:cNvSpPr txBox="1"/>
          <p:nvPr/>
        </p:nvSpPr>
        <p:spPr>
          <a:xfrm>
            <a:off x="176646" y="749270"/>
            <a:ext cx="1641763" cy="738664"/>
          </a:xfrm>
          <a:prstGeom prst="rect">
            <a:avLst/>
          </a:prstGeom>
          <a:noFill/>
        </p:spPr>
        <p:txBody>
          <a:bodyPr wrap="square" rtlCol="0">
            <a:spAutoFit/>
          </a:bodyPr>
          <a:lstStyle/>
          <a:p>
            <a:pPr algn="ctr"/>
            <a:r>
              <a:rPr lang="tr-TR" sz="1400" dirty="0" smtClean="0"/>
              <a:t>Kaybet/Kazan</a:t>
            </a:r>
          </a:p>
          <a:p>
            <a:pPr algn="ctr"/>
            <a:endParaRPr lang="tr-TR" sz="1400" dirty="0" smtClean="0"/>
          </a:p>
          <a:p>
            <a:pPr algn="ctr"/>
            <a:r>
              <a:rPr lang="tr-TR" sz="1400" dirty="0" smtClean="0"/>
              <a:t>Kaybet/Kaybet</a:t>
            </a:r>
            <a:endParaRPr lang="tr-TR" sz="1400" dirty="0"/>
          </a:p>
        </p:txBody>
      </p:sp>
      <p:pic>
        <p:nvPicPr>
          <p:cNvPr id="7" name="Resim 6"/>
          <p:cNvPicPr>
            <a:picLocks noChangeAspect="1"/>
          </p:cNvPicPr>
          <p:nvPr/>
        </p:nvPicPr>
        <p:blipFill>
          <a:blip r:embed="rId4"/>
          <a:stretch>
            <a:fillRect/>
          </a:stretch>
        </p:blipFill>
        <p:spPr>
          <a:xfrm>
            <a:off x="1818409" y="0"/>
            <a:ext cx="2062316" cy="1776845"/>
          </a:xfrm>
          <a:prstGeom prst="rect">
            <a:avLst/>
          </a:prstGeom>
        </p:spPr>
      </p:pic>
      <p:sp>
        <p:nvSpPr>
          <p:cNvPr id="8" name="Metin kutusu 7"/>
          <p:cNvSpPr txBox="1"/>
          <p:nvPr/>
        </p:nvSpPr>
        <p:spPr>
          <a:xfrm>
            <a:off x="2088572" y="332509"/>
            <a:ext cx="1413164" cy="1169551"/>
          </a:xfrm>
          <a:prstGeom prst="rect">
            <a:avLst/>
          </a:prstGeom>
          <a:noFill/>
        </p:spPr>
        <p:txBody>
          <a:bodyPr wrap="square" rtlCol="0">
            <a:spAutoFit/>
          </a:bodyPr>
          <a:lstStyle/>
          <a:p>
            <a:pPr algn="ctr"/>
            <a:r>
              <a:rPr lang="tr-TR" sz="1400" b="1" u="sng" dirty="0" smtClean="0"/>
              <a:t>Sert Tepkiler</a:t>
            </a:r>
          </a:p>
          <a:p>
            <a:pPr algn="ctr"/>
            <a:endParaRPr lang="tr-TR" sz="1400" dirty="0" smtClean="0"/>
          </a:p>
          <a:p>
            <a:pPr algn="ctr"/>
            <a:r>
              <a:rPr lang="tr-TR" sz="1400" dirty="0" smtClean="0"/>
              <a:t>Kazan/Kaybet</a:t>
            </a:r>
          </a:p>
          <a:p>
            <a:pPr algn="ctr"/>
            <a:endParaRPr lang="tr-TR" sz="1400" dirty="0" smtClean="0"/>
          </a:p>
          <a:p>
            <a:pPr algn="ctr"/>
            <a:r>
              <a:rPr lang="tr-TR" sz="1400" dirty="0" smtClean="0"/>
              <a:t>Kaybet/Kaybet</a:t>
            </a:r>
            <a:endParaRPr lang="tr-TR" sz="1400" dirty="0"/>
          </a:p>
        </p:txBody>
      </p:sp>
      <p:pic>
        <p:nvPicPr>
          <p:cNvPr id="9" name="Resim 8"/>
          <p:cNvPicPr>
            <a:picLocks noChangeAspect="1"/>
          </p:cNvPicPr>
          <p:nvPr/>
        </p:nvPicPr>
        <p:blipFill>
          <a:blip r:embed="rId5"/>
          <a:stretch>
            <a:fillRect/>
          </a:stretch>
        </p:blipFill>
        <p:spPr>
          <a:xfrm>
            <a:off x="3636818" y="-1"/>
            <a:ext cx="2062315" cy="1776845"/>
          </a:xfrm>
          <a:prstGeom prst="rect">
            <a:avLst/>
          </a:prstGeom>
        </p:spPr>
      </p:pic>
      <p:sp>
        <p:nvSpPr>
          <p:cNvPr id="10" name="Metin kutusu 9"/>
          <p:cNvSpPr txBox="1"/>
          <p:nvPr/>
        </p:nvSpPr>
        <p:spPr>
          <a:xfrm>
            <a:off x="4050128" y="332509"/>
            <a:ext cx="1280408" cy="1169551"/>
          </a:xfrm>
          <a:prstGeom prst="rect">
            <a:avLst/>
          </a:prstGeom>
          <a:noFill/>
        </p:spPr>
        <p:txBody>
          <a:bodyPr wrap="square" rtlCol="0">
            <a:spAutoFit/>
          </a:bodyPr>
          <a:lstStyle/>
          <a:p>
            <a:pPr algn="ctr"/>
            <a:r>
              <a:rPr lang="tr-TR" sz="1400" b="1" u="sng" dirty="0" smtClean="0"/>
              <a:t>İlkeli Tepkiler</a:t>
            </a:r>
          </a:p>
          <a:p>
            <a:pPr algn="ctr"/>
            <a:endParaRPr lang="tr-TR" sz="1400" b="1" dirty="0" smtClean="0"/>
          </a:p>
          <a:p>
            <a:pPr algn="ctr"/>
            <a:r>
              <a:rPr lang="tr-TR" sz="1400" dirty="0" smtClean="0"/>
              <a:t>Kazan/Kazan</a:t>
            </a:r>
          </a:p>
          <a:p>
            <a:pPr algn="ctr"/>
            <a:endParaRPr lang="tr-TR" sz="1400" dirty="0" smtClean="0"/>
          </a:p>
          <a:p>
            <a:pPr algn="ctr"/>
            <a:r>
              <a:rPr lang="tr-TR" sz="1400" dirty="0" smtClean="0"/>
              <a:t>Kazan/Kazan</a:t>
            </a:r>
          </a:p>
        </p:txBody>
      </p:sp>
      <p:sp>
        <p:nvSpPr>
          <p:cNvPr id="14" name="Akış Çizelgesi: Öteki İşlem 13"/>
          <p:cNvSpPr/>
          <p:nvPr/>
        </p:nvSpPr>
        <p:spPr>
          <a:xfrm>
            <a:off x="2062316" y="3771530"/>
            <a:ext cx="7568046" cy="1134914"/>
          </a:xfrm>
          <a:prstGeom prst="flowChartAlternateProcess">
            <a:avLst/>
          </a:prstGeom>
          <a:solidFill>
            <a:srgbClr val="FB568D">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Akış Çizelgesi: Öteki İşlem 14"/>
          <p:cNvSpPr/>
          <p:nvPr/>
        </p:nvSpPr>
        <p:spPr>
          <a:xfrm>
            <a:off x="3880725" y="4985109"/>
            <a:ext cx="8133475" cy="1529299"/>
          </a:xfrm>
          <a:prstGeom prst="flowChartAlternateProcess">
            <a:avLst/>
          </a:prstGeom>
          <a:solidFill>
            <a:srgbClr val="68CBF6">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469454" y="1939345"/>
            <a:ext cx="5761628" cy="1754326"/>
          </a:xfrm>
          <a:prstGeom prst="rect">
            <a:avLst/>
          </a:prstGeom>
          <a:noFill/>
        </p:spPr>
        <p:txBody>
          <a:bodyPr wrap="square" rtlCol="0">
            <a:spAutoFit/>
          </a:bodyPr>
          <a:lstStyle/>
          <a:p>
            <a:r>
              <a:rPr lang="tr-TR" b="1" dirty="0" smtClean="0"/>
              <a:t>A. YUMUŞAK TEPKİLER</a:t>
            </a:r>
          </a:p>
          <a:p>
            <a:r>
              <a:rPr lang="tr-TR" dirty="0" smtClean="0"/>
              <a:t>Çatışmadan;</a:t>
            </a:r>
          </a:p>
          <a:p>
            <a:pPr marL="171450" indent="-171450">
              <a:buFont typeface="Arial" panose="020B0604020202020204" pitchFamily="34" charset="0"/>
              <a:buChar char="•"/>
            </a:pPr>
            <a:r>
              <a:rPr lang="tr-TR" dirty="0" smtClean="0"/>
              <a:t>Kaçınma</a:t>
            </a:r>
          </a:p>
          <a:p>
            <a:pPr marL="171450" indent="-171450">
              <a:buFont typeface="Arial" panose="020B0604020202020204" pitchFamily="34" charset="0"/>
              <a:buChar char="•"/>
            </a:pPr>
            <a:r>
              <a:rPr lang="tr-TR" dirty="0" smtClean="0"/>
              <a:t>Uyma</a:t>
            </a:r>
          </a:p>
          <a:p>
            <a:pPr marL="171450" indent="-171450">
              <a:buFont typeface="Arial" panose="020B0604020202020204" pitchFamily="34" charset="0"/>
              <a:buChar char="•"/>
            </a:pPr>
            <a:r>
              <a:rPr lang="tr-TR" dirty="0" smtClean="0"/>
              <a:t>Kabullenme</a:t>
            </a:r>
          </a:p>
          <a:p>
            <a:pPr marL="171450" indent="-171450">
              <a:buFont typeface="Arial" panose="020B0604020202020204" pitchFamily="34" charset="0"/>
              <a:buChar char="•"/>
            </a:pPr>
            <a:r>
              <a:rPr lang="tr-TR" dirty="0" smtClean="0"/>
              <a:t>Görmezden gelme vb. gibi reddetme tepkileri içerir. </a:t>
            </a:r>
          </a:p>
        </p:txBody>
      </p:sp>
      <p:sp>
        <p:nvSpPr>
          <p:cNvPr id="17" name="Metin kutusu 16"/>
          <p:cNvSpPr txBox="1"/>
          <p:nvPr/>
        </p:nvSpPr>
        <p:spPr>
          <a:xfrm>
            <a:off x="2195089" y="3753782"/>
            <a:ext cx="7302500" cy="1200329"/>
          </a:xfrm>
          <a:prstGeom prst="rect">
            <a:avLst/>
          </a:prstGeom>
          <a:noFill/>
        </p:spPr>
        <p:txBody>
          <a:bodyPr wrap="square" rtlCol="0">
            <a:spAutoFit/>
          </a:bodyPr>
          <a:lstStyle/>
          <a:p>
            <a:r>
              <a:rPr lang="tr-TR" b="1" dirty="0" smtClean="0"/>
              <a:t>B. SERT TEPKİLER</a:t>
            </a:r>
          </a:p>
          <a:p>
            <a:pPr marL="171450" indent="-171450">
              <a:buFont typeface="Arial" panose="020B0604020202020204" pitchFamily="34" charset="0"/>
              <a:buChar char="•"/>
            </a:pPr>
            <a:r>
              <a:rPr lang="tr-TR" dirty="0" smtClean="0"/>
              <a:t>Öfkeli durumlar</a:t>
            </a:r>
          </a:p>
          <a:p>
            <a:pPr marL="171450" indent="-171450">
              <a:buFont typeface="Arial" panose="020B0604020202020204" pitchFamily="34" charset="0"/>
              <a:buChar char="•"/>
            </a:pPr>
            <a:r>
              <a:rPr lang="tr-TR" dirty="0" smtClean="0"/>
              <a:t>Tehdit etme</a:t>
            </a:r>
          </a:p>
          <a:p>
            <a:pPr marL="171450" indent="-171450">
              <a:buFont typeface="Arial" panose="020B0604020202020204" pitchFamily="34" charset="0"/>
              <a:buChar char="•"/>
            </a:pPr>
            <a:r>
              <a:rPr lang="tr-TR" dirty="0" smtClean="0"/>
              <a:t>Saldırganlık vb</a:t>
            </a:r>
            <a:r>
              <a:rPr lang="tr-TR" b="1" dirty="0" smtClean="0"/>
              <a:t>.</a:t>
            </a:r>
          </a:p>
        </p:txBody>
      </p:sp>
      <p:sp>
        <p:nvSpPr>
          <p:cNvPr id="18" name="Metin kutusu 17"/>
          <p:cNvSpPr txBox="1"/>
          <p:nvPr/>
        </p:nvSpPr>
        <p:spPr>
          <a:xfrm>
            <a:off x="4050128" y="5008137"/>
            <a:ext cx="7837072" cy="1477328"/>
          </a:xfrm>
          <a:prstGeom prst="rect">
            <a:avLst/>
          </a:prstGeom>
          <a:noFill/>
        </p:spPr>
        <p:txBody>
          <a:bodyPr wrap="square" rtlCol="0">
            <a:spAutoFit/>
          </a:bodyPr>
          <a:lstStyle/>
          <a:p>
            <a:r>
              <a:rPr lang="tr-TR" b="1" dirty="0" smtClean="0"/>
              <a:t>C. İLKELİ TEPKİLER</a:t>
            </a:r>
          </a:p>
          <a:p>
            <a:pPr marL="171450" indent="-171450">
              <a:buFont typeface="Arial" panose="020B0604020202020204" pitchFamily="34" charset="0"/>
              <a:buChar char="•"/>
            </a:pPr>
            <a:r>
              <a:rPr lang="tr-TR" dirty="0" smtClean="0"/>
              <a:t>Taraflar birbirine anlayış ve saygı gösterir.</a:t>
            </a:r>
          </a:p>
          <a:p>
            <a:pPr marL="171450" indent="-171450">
              <a:buFont typeface="Arial" panose="020B0604020202020204" pitchFamily="34" charset="0"/>
              <a:buChar char="•"/>
            </a:pPr>
            <a:r>
              <a:rPr lang="tr-TR" dirty="0" smtClean="0"/>
              <a:t>Karşılıklı duygu ve düşünceler önemsenir.</a:t>
            </a:r>
          </a:p>
          <a:p>
            <a:pPr marL="171450" indent="-171450">
              <a:buFont typeface="Arial" panose="020B0604020202020204" pitchFamily="34" charset="0"/>
              <a:buChar char="•"/>
            </a:pPr>
            <a:r>
              <a:rPr lang="tr-TR" dirty="0" smtClean="0"/>
              <a:t>Karşı taraf anlaşılmaya çalışılır.</a:t>
            </a:r>
          </a:p>
          <a:p>
            <a:pPr marL="171450" indent="-171450">
              <a:buFont typeface="Arial" panose="020B0604020202020204" pitchFamily="34" charset="0"/>
              <a:buChar char="•"/>
            </a:pPr>
            <a:r>
              <a:rPr lang="tr-TR" dirty="0" smtClean="0"/>
              <a:t>Taraflar birbirini suçlamak yerine sorumluluk almaya çalışır. </a:t>
            </a:r>
          </a:p>
        </p:txBody>
      </p:sp>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691116"/>
            <a:ext cx="1166884" cy="1166884"/>
          </a:xfrm>
          <a:prstGeom prst="rect">
            <a:avLst/>
          </a:prstGeom>
        </p:spPr>
      </p:pic>
    </p:spTree>
    <p:extLst>
      <p:ext uri="{BB962C8B-B14F-4D97-AF65-F5344CB8AC3E}">
        <p14:creationId xmlns:p14="http://schemas.microsoft.com/office/powerpoint/2010/main" val="213215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P spid="6" grpId="0"/>
      <p:bldP spid="8" grpId="0"/>
      <p:bldP spid="10" grpId="0"/>
      <p:bldP spid="14" grpId="0" animBg="1"/>
      <p:bldP spid="15" grpId="0" animBg="1"/>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8021" y="2672265"/>
            <a:ext cx="7004649" cy="4416594"/>
          </a:xfrm>
          <a:prstGeom prst="rect">
            <a:avLst/>
          </a:prstGeom>
          <a:noFill/>
        </p:spPr>
        <p:txBody>
          <a:bodyPr wrap="square" rtlCol="0">
            <a:spAutoFit/>
          </a:bodyPr>
          <a:lstStyle/>
          <a:p>
            <a:pPr>
              <a:lnSpc>
                <a:spcPct val="150000"/>
              </a:lnSpc>
            </a:pPr>
            <a:endParaRPr lang="tr-TR" sz="2000" dirty="0" smtClean="0"/>
          </a:p>
          <a:p>
            <a:pPr marL="342900" indent="-342900">
              <a:lnSpc>
                <a:spcPct val="150000"/>
              </a:lnSpc>
              <a:buFont typeface="Wingdings" panose="05000000000000000000" pitchFamily="2" charset="2"/>
              <a:buChar char="v"/>
            </a:pPr>
            <a:r>
              <a:rPr lang="tr-TR" sz="2000" dirty="0" smtClean="0"/>
              <a:t>Çatışma </a:t>
            </a:r>
            <a:r>
              <a:rPr lang="tr-TR" sz="2000" dirty="0"/>
              <a:t>anında, birçok karmaşık duygunun yaşanması </a:t>
            </a:r>
            <a:r>
              <a:rPr lang="tr-TR" sz="2000" dirty="0" smtClean="0"/>
              <a:t>kaçınılmazdır.</a:t>
            </a:r>
          </a:p>
          <a:p>
            <a:pPr marL="342900" indent="-342900">
              <a:lnSpc>
                <a:spcPct val="150000"/>
              </a:lnSpc>
              <a:buFont typeface="Wingdings" panose="05000000000000000000" pitchFamily="2" charset="2"/>
              <a:buChar char="v"/>
            </a:pPr>
            <a:endParaRPr lang="tr-TR" sz="2000" dirty="0"/>
          </a:p>
          <a:p>
            <a:pPr marL="342900" indent="-342900">
              <a:lnSpc>
                <a:spcPct val="150000"/>
              </a:lnSpc>
              <a:buFont typeface="Wingdings" panose="05000000000000000000" pitchFamily="2" charset="2"/>
              <a:buChar char="v"/>
            </a:pPr>
            <a:endParaRPr lang="tr-TR" sz="2000" dirty="0" smtClean="0"/>
          </a:p>
          <a:p>
            <a:pPr marL="342900" indent="-342900">
              <a:lnSpc>
                <a:spcPct val="150000"/>
              </a:lnSpc>
              <a:buFont typeface="Wingdings" panose="05000000000000000000" pitchFamily="2" charset="2"/>
              <a:buChar char="v"/>
            </a:pPr>
            <a:r>
              <a:rPr lang="tr-TR" sz="2000" dirty="0" smtClean="0"/>
              <a:t>Öfke</a:t>
            </a:r>
            <a:r>
              <a:rPr lang="tr-TR" sz="2000" dirty="0"/>
              <a:t>, korku, heyecan, belirsizlik gibi oldukça güçlü duyguların aynı anda ortaya çıkması, insanın davranışlarını kontrol edebilmesini zorlar. </a:t>
            </a:r>
            <a:endParaRPr lang="tr-TR" sz="2000" dirty="0" smtClean="0"/>
          </a:p>
          <a:p>
            <a:pPr marL="342900" indent="-342900">
              <a:lnSpc>
                <a:spcPct val="150000"/>
              </a:lnSpc>
              <a:buFont typeface="Wingdings" panose="05000000000000000000" pitchFamily="2" charset="2"/>
              <a:buChar char="v"/>
            </a:pPr>
            <a:endParaRPr lang="tr-TR" dirty="0"/>
          </a:p>
          <a:p>
            <a:endParaRPr lang="tr-TR" sz="1600"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8828" y="0"/>
            <a:ext cx="1610436" cy="1610436"/>
          </a:xfrm>
          <a:prstGeom prst="rect">
            <a:avLst/>
          </a:prstGeom>
        </p:spPr>
      </p:pic>
      <p:pic>
        <p:nvPicPr>
          <p:cNvPr id="6" name="Resim 5"/>
          <p:cNvPicPr>
            <a:picLocks noChangeAspect="1"/>
          </p:cNvPicPr>
          <p:nvPr/>
        </p:nvPicPr>
        <p:blipFill>
          <a:blip r:embed="rId3"/>
          <a:stretch>
            <a:fillRect/>
          </a:stretch>
        </p:blipFill>
        <p:spPr>
          <a:xfrm>
            <a:off x="7405516" y="2903621"/>
            <a:ext cx="4786484" cy="3745831"/>
          </a:xfrm>
          <a:prstGeom prst="rect">
            <a:avLst/>
          </a:prstGeom>
        </p:spPr>
      </p:pic>
      <p:sp>
        <p:nvSpPr>
          <p:cNvPr id="2" name="Dikdörtgen 1"/>
          <p:cNvSpPr/>
          <p:nvPr/>
        </p:nvSpPr>
        <p:spPr>
          <a:xfrm>
            <a:off x="138021" y="579384"/>
            <a:ext cx="10685254" cy="2062103"/>
          </a:xfrm>
          <a:prstGeom prst="rect">
            <a:avLst/>
          </a:prstGeom>
        </p:spPr>
        <p:txBody>
          <a:bodyPr wrap="square">
            <a:spAutoFit/>
          </a:bodyPr>
          <a:lstStyle/>
          <a:p>
            <a:pPr algn="ctr"/>
            <a:r>
              <a:rPr lang="tr-TR" sz="2800" b="1" dirty="0"/>
              <a:t>Çatışma </a:t>
            </a:r>
            <a:r>
              <a:rPr lang="tr-TR" sz="2800" b="1" dirty="0" smtClean="0"/>
              <a:t>Çözme</a:t>
            </a:r>
          </a:p>
          <a:p>
            <a:pPr algn="ctr"/>
            <a:endParaRPr lang="tr-TR" sz="2000" b="1" dirty="0"/>
          </a:p>
          <a:p>
            <a:pPr algn="ctr"/>
            <a:endParaRPr lang="tr-TR" sz="2000" b="1" dirty="0"/>
          </a:p>
          <a:p>
            <a:pPr marL="342900" indent="-342900">
              <a:lnSpc>
                <a:spcPct val="150000"/>
              </a:lnSpc>
              <a:buFont typeface="Wingdings" panose="05000000000000000000" pitchFamily="2" charset="2"/>
              <a:buChar char="v"/>
            </a:pPr>
            <a:r>
              <a:rPr lang="tr-TR" sz="2000" dirty="0"/>
              <a:t>Çözüme kavuşmayan çatışmalar kişilerde strese- bıkkınlığa ve kişiler arası iletişimin bozulmasına neden olur.</a:t>
            </a:r>
          </a:p>
        </p:txBody>
      </p:sp>
    </p:spTree>
    <p:extLst>
      <p:ext uri="{BB962C8B-B14F-4D97-AF65-F5344CB8AC3E}">
        <p14:creationId xmlns:p14="http://schemas.microsoft.com/office/powerpoint/2010/main" val="21823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2045</Words>
  <Application>Microsoft Office PowerPoint</Application>
  <PresentationFormat>Geniş ekran</PresentationFormat>
  <Paragraphs>261</Paragraphs>
  <Slides>21</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Çatışma Çözme Becerileri</dc:title>
  <dc:creator>Burcu</dc:creator>
  <cp:lastModifiedBy>Burcu</cp:lastModifiedBy>
  <cp:revision>182</cp:revision>
  <dcterms:created xsi:type="dcterms:W3CDTF">2020-10-16T09:11:06Z</dcterms:created>
  <dcterms:modified xsi:type="dcterms:W3CDTF">2020-10-23T07:33:53Z</dcterms:modified>
</cp:coreProperties>
</file>