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7" r:id="rId3"/>
    <p:sldId id="272" r:id="rId4"/>
    <p:sldId id="258" r:id="rId5"/>
    <p:sldId id="273" r:id="rId6"/>
    <p:sldId id="259" r:id="rId7"/>
    <p:sldId id="260" r:id="rId8"/>
    <p:sldId id="261" r:id="rId9"/>
    <p:sldId id="262" r:id="rId10"/>
    <p:sldId id="263" r:id="rId11"/>
    <p:sldId id="264" r:id="rId12"/>
    <p:sldId id="266" r:id="rId13"/>
    <p:sldId id="267" r:id="rId14"/>
    <p:sldId id="268" r:id="rId15"/>
    <p:sldId id="269" r:id="rId16"/>
    <p:sldId id="270" r:id="rId17"/>
    <p:sldId id="271" r:id="rId18"/>
    <p:sldId id="276" r:id="rId19"/>
    <p:sldId id="274" r:id="rId20"/>
    <p:sldId id="27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varScale="1">
        <p:scale>
          <a:sx n="77" d="100"/>
          <a:sy n="77" d="100"/>
        </p:scale>
        <p:origin x="112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00608" y="0"/>
            <a:ext cx="10585176" cy="685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16.11.2020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24944"/>
            <a:ext cx="6265863"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1115616" y="260648"/>
            <a:ext cx="7128792" cy="1323439"/>
          </a:xfrm>
          <a:prstGeom prst="rect">
            <a:avLst/>
          </a:prstGeom>
          <a:noFill/>
        </p:spPr>
        <p:txBody>
          <a:bodyPr wrap="square" rtlCol="0">
            <a:spAutoFit/>
          </a:bodyPr>
          <a:lstStyle/>
          <a:p>
            <a:pPr algn="ctr"/>
            <a:r>
              <a:rPr lang="tr-TR" sz="4000" dirty="0" smtClean="0">
                <a:solidFill>
                  <a:schemeClr val="accent1">
                    <a:lumMod val="75000"/>
                  </a:schemeClr>
                </a:solidFill>
                <a:latin typeface="a song for jennifer" panose="02000000000000000000" pitchFamily="2" charset="0"/>
              </a:rPr>
              <a:t>PSİKOLOJİK İLK YARDIM </a:t>
            </a:r>
          </a:p>
          <a:p>
            <a:pPr algn="ctr"/>
            <a:r>
              <a:rPr lang="tr-TR" sz="4000" dirty="0" smtClean="0">
                <a:solidFill>
                  <a:schemeClr val="accent1">
                    <a:lumMod val="75000"/>
                  </a:schemeClr>
                </a:solidFill>
                <a:latin typeface="a song for jennifer" panose="02000000000000000000" pitchFamily="2" charset="0"/>
              </a:rPr>
              <a:t>ÖĞRETMEN BİLGİLENDİRME SUNUMU</a:t>
            </a:r>
            <a:endParaRPr lang="tr-TR" sz="4000" dirty="0">
              <a:solidFill>
                <a:schemeClr val="accent1">
                  <a:lumMod val="75000"/>
                </a:schemeClr>
              </a:solidFill>
              <a:latin typeface="a song for jennifer" panose="02000000000000000000" pitchFamily="2" charset="0"/>
            </a:endParaRPr>
          </a:p>
        </p:txBody>
      </p:sp>
      <p:sp>
        <p:nvSpPr>
          <p:cNvPr id="6" name="Metin kutusu 5"/>
          <p:cNvSpPr txBox="1"/>
          <p:nvPr/>
        </p:nvSpPr>
        <p:spPr>
          <a:xfrm>
            <a:off x="2267744" y="1584087"/>
            <a:ext cx="5112568" cy="261610"/>
          </a:xfrm>
          <a:prstGeom prst="rect">
            <a:avLst/>
          </a:prstGeom>
          <a:noFill/>
        </p:spPr>
        <p:txBody>
          <a:bodyPr wrap="square" rtlCol="0">
            <a:spAutoFit/>
          </a:bodyPr>
          <a:lstStyle/>
          <a:p>
            <a:pPr algn="ctr"/>
            <a:r>
              <a:rPr lang="tr-TR" sz="1100" dirty="0" smtClean="0">
                <a:solidFill>
                  <a:srgbClr val="C00000"/>
                </a:solidFill>
                <a:latin typeface="All Caps" pitchFamily="2" charset="0"/>
              </a:rPr>
              <a:t>SORGUN REHBERLİK VE ARAŞTIRMA MERKEZİ</a:t>
            </a:r>
            <a:endParaRPr lang="tr-TR" sz="1100" dirty="0">
              <a:solidFill>
                <a:srgbClr val="C00000"/>
              </a:solidFill>
              <a:latin typeface="All Caps" pitchFamily="2"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410" y="5517232"/>
            <a:ext cx="1268760" cy="1268760"/>
          </a:xfrm>
          <a:prstGeom prst="rect">
            <a:avLst/>
          </a:prstGeom>
        </p:spPr>
      </p:pic>
    </p:spTree>
    <p:extLst>
      <p:ext uri="{BB962C8B-B14F-4D97-AF65-F5344CB8AC3E}">
        <p14:creationId xmlns:p14="http://schemas.microsoft.com/office/powerpoint/2010/main" val="1877072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323528" y="332656"/>
            <a:ext cx="4032448" cy="6192688"/>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4788024" y="332656"/>
            <a:ext cx="4032448" cy="6192688"/>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539552" y="548680"/>
            <a:ext cx="3600400" cy="5786199"/>
          </a:xfrm>
          <a:prstGeom prst="rect">
            <a:avLst/>
          </a:prstGeom>
          <a:noFill/>
        </p:spPr>
        <p:txBody>
          <a:bodyPr wrap="square" rtlCol="0">
            <a:spAutoFit/>
          </a:bodyPr>
          <a:lstStyle/>
          <a:p>
            <a:pPr algn="ctr"/>
            <a:r>
              <a:rPr lang="tr-TR" sz="2800" b="1" dirty="0" smtClean="0">
                <a:solidFill>
                  <a:srgbClr val="00B050"/>
                </a:solidFill>
                <a:latin typeface="Comic Sans MS" pitchFamily="66" charset="0"/>
              </a:rPr>
              <a:t>YAPIN</a:t>
            </a:r>
          </a:p>
          <a:p>
            <a:endParaRPr lang="tr-TR" dirty="0">
              <a:latin typeface="Comic Sans MS" pitchFamily="66" charset="0"/>
            </a:endParaRPr>
          </a:p>
          <a:p>
            <a:pPr marL="285750" indent="-285750">
              <a:buFont typeface="Arial" pitchFamily="34" charset="0"/>
              <a:buChar char="•"/>
            </a:pPr>
            <a:r>
              <a:rPr lang="tr-TR" dirty="0" smtClean="0">
                <a:latin typeface="Comic Sans MS" pitchFamily="66" charset="0"/>
              </a:rPr>
              <a:t>Dürüst </a:t>
            </a:r>
            <a:r>
              <a:rPr lang="tr-TR" dirty="0">
                <a:latin typeface="Comic Sans MS" pitchFamily="66" charset="0"/>
              </a:rPr>
              <a:t>ve güvenilir olun.</a:t>
            </a:r>
          </a:p>
          <a:p>
            <a:pPr marL="285750" indent="-285750">
              <a:buFont typeface="Arial" pitchFamily="34" charset="0"/>
              <a:buChar char="•"/>
            </a:pPr>
            <a:r>
              <a:rPr lang="tr-TR" dirty="0">
                <a:latin typeface="Comic Sans MS" pitchFamily="66" charset="0"/>
              </a:rPr>
              <a:t>İ</a:t>
            </a:r>
            <a:r>
              <a:rPr lang="tr-TR" dirty="0" smtClean="0">
                <a:latin typeface="Comic Sans MS" pitchFamily="66" charset="0"/>
              </a:rPr>
              <a:t>nsanların </a:t>
            </a:r>
            <a:r>
              <a:rPr lang="tr-TR" dirty="0">
                <a:latin typeface="Comic Sans MS" pitchFamily="66" charset="0"/>
              </a:rPr>
              <a:t>kendi </a:t>
            </a:r>
            <a:r>
              <a:rPr lang="tr-TR" dirty="0" smtClean="0">
                <a:latin typeface="Comic Sans MS" pitchFamily="66" charset="0"/>
              </a:rPr>
              <a:t>kararlarını verme haklarına </a:t>
            </a:r>
            <a:r>
              <a:rPr lang="tr-TR" dirty="0">
                <a:latin typeface="Comic Sans MS" pitchFamily="66" charset="0"/>
              </a:rPr>
              <a:t>saygı </a:t>
            </a:r>
            <a:r>
              <a:rPr lang="tr-TR" dirty="0" smtClean="0">
                <a:latin typeface="Comic Sans MS" pitchFamily="66" charset="0"/>
              </a:rPr>
              <a:t>duyun.</a:t>
            </a:r>
          </a:p>
          <a:p>
            <a:pPr marL="285750" indent="-285750">
              <a:buFont typeface="Arial" pitchFamily="34" charset="0"/>
              <a:buChar char="•"/>
            </a:pPr>
            <a:r>
              <a:rPr lang="tr-TR" dirty="0" smtClean="0">
                <a:latin typeface="Comic Sans MS" pitchFamily="66" charset="0"/>
              </a:rPr>
              <a:t>Kendi </a:t>
            </a:r>
            <a:r>
              <a:rPr lang="tr-TR" dirty="0">
                <a:latin typeface="Comic Sans MS" pitchFamily="66" charset="0"/>
              </a:rPr>
              <a:t>önyargılarınızın </a:t>
            </a:r>
            <a:r>
              <a:rPr lang="tr-TR" dirty="0" smtClean="0">
                <a:latin typeface="Comic Sans MS" pitchFamily="66" charset="0"/>
              </a:rPr>
              <a:t>ve eğilimlerinizin </a:t>
            </a:r>
            <a:r>
              <a:rPr lang="tr-TR" dirty="0">
                <a:latin typeface="Comic Sans MS" pitchFamily="66" charset="0"/>
              </a:rPr>
              <a:t>farkında olun ve</a:t>
            </a:r>
          </a:p>
          <a:p>
            <a:r>
              <a:rPr lang="tr-TR" dirty="0" smtClean="0">
                <a:latin typeface="Comic Sans MS" pitchFamily="66" charset="0"/>
              </a:rPr>
              <a:t>      onları </a:t>
            </a:r>
            <a:r>
              <a:rPr lang="tr-TR" dirty="0">
                <a:latin typeface="Comic Sans MS" pitchFamily="66" charset="0"/>
              </a:rPr>
              <a:t>bir kenara bırakın.</a:t>
            </a:r>
          </a:p>
          <a:p>
            <a:pPr marL="285750" indent="-285750">
              <a:buFont typeface="Arial" pitchFamily="34" charset="0"/>
              <a:buChar char="•"/>
            </a:pPr>
            <a:r>
              <a:rPr lang="tr-TR" dirty="0">
                <a:latin typeface="Comic Sans MS" pitchFamily="66" charset="0"/>
              </a:rPr>
              <a:t>İ</a:t>
            </a:r>
            <a:r>
              <a:rPr lang="tr-TR" dirty="0" smtClean="0">
                <a:latin typeface="Comic Sans MS" pitchFamily="66" charset="0"/>
              </a:rPr>
              <a:t>nsanları </a:t>
            </a:r>
            <a:r>
              <a:rPr lang="tr-TR" dirty="0">
                <a:latin typeface="Comic Sans MS" pitchFamily="66" charset="0"/>
              </a:rPr>
              <a:t>u an yardım </a:t>
            </a:r>
            <a:r>
              <a:rPr lang="tr-TR" dirty="0" smtClean="0">
                <a:latin typeface="Comic Sans MS" pitchFamily="66" charset="0"/>
              </a:rPr>
              <a:t>istemeseler dahi </a:t>
            </a:r>
            <a:r>
              <a:rPr lang="tr-TR" dirty="0">
                <a:latin typeface="Comic Sans MS" pitchFamily="66" charset="0"/>
              </a:rPr>
              <a:t>ileride istediklerinde </a:t>
            </a:r>
            <a:r>
              <a:rPr lang="tr-TR" dirty="0" smtClean="0">
                <a:latin typeface="Comic Sans MS" pitchFamily="66" charset="0"/>
              </a:rPr>
              <a:t>yardıma ulaşabilecekleri konusunda bilgilendirin</a:t>
            </a:r>
            <a:r>
              <a:rPr lang="tr-TR" dirty="0">
                <a:latin typeface="Comic Sans MS" pitchFamily="66" charset="0"/>
              </a:rPr>
              <a:t>.</a:t>
            </a:r>
          </a:p>
          <a:p>
            <a:pPr marL="285750" indent="-285750">
              <a:buFont typeface="Arial" pitchFamily="34" charset="0"/>
              <a:buChar char="•"/>
            </a:pPr>
            <a:r>
              <a:rPr lang="tr-TR" dirty="0" smtClean="0">
                <a:latin typeface="Comic Sans MS" pitchFamily="66" charset="0"/>
              </a:rPr>
              <a:t>Mahremiyete </a:t>
            </a:r>
            <a:r>
              <a:rPr lang="tr-TR" dirty="0">
                <a:latin typeface="Comic Sans MS" pitchFamily="66" charset="0"/>
              </a:rPr>
              <a:t>saygı gösterin </a:t>
            </a:r>
            <a:r>
              <a:rPr lang="tr-TR" dirty="0" smtClean="0">
                <a:latin typeface="Comic Sans MS" pitchFamily="66" charset="0"/>
              </a:rPr>
              <a:t>ve gerekiyorsa </a:t>
            </a:r>
            <a:r>
              <a:rPr lang="tr-TR" dirty="0">
                <a:latin typeface="Comic Sans MS" pitchFamily="66" charset="0"/>
              </a:rPr>
              <a:t>hikâyeleri </a:t>
            </a:r>
            <a:r>
              <a:rPr lang="tr-TR" dirty="0" smtClean="0">
                <a:latin typeface="Comic Sans MS" pitchFamily="66" charset="0"/>
              </a:rPr>
              <a:t>gizli tutun. </a:t>
            </a:r>
          </a:p>
          <a:p>
            <a:pPr marL="285750" indent="-285750">
              <a:buFont typeface="Arial" pitchFamily="34" charset="0"/>
              <a:buChar char="•"/>
            </a:pPr>
            <a:r>
              <a:rPr lang="tr-TR" dirty="0" smtClean="0">
                <a:latin typeface="Comic Sans MS" pitchFamily="66" charset="0"/>
              </a:rPr>
              <a:t>Kişilerin </a:t>
            </a:r>
            <a:r>
              <a:rPr lang="tr-TR" dirty="0">
                <a:latin typeface="Comic Sans MS" pitchFamily="66" charset="0"/>
              </a:rPr>
              <a:t>kültürüne, </a:t>
            </a:r>
            <a:r>
              <a:rPr lang="tr-TR" dirty="0" smtClean="0">
                <a:latin typeface="Comic Sans MS" pitchFamily="66" charset="0"/>
              </a:rPr>
              <a:t>yaşına </a:t>
            </a:r>
            <a:r>
              <a:rPr lang="tr-TR" dirty="0">
                <a:latin typeface="Comic Sans MS" pitchFamily="66" charset="0"/>
              </a:rPr>
              <a:t>ve</a:t>
            </a:r>
          </a:p>
          <a:p>
            <a:r>
              <a:rPr lang="tr-TR" dirty="0">
                <a:latin typeface="Comic Sans MS" pitchFamily="66" charset="0"/>
              </a:rPr>
              <a:t>cinsiyetine uygun </a:t>
            </a:r>
            <a:r>
              <a:rPr lang="tr-TR" dirty="0" smtClean="0">
                <a:latin typeface="Comic Sans MS" pitchFamily="66" charset="0"/>
              </a:rPr>
              <a:t>bir şekilde</a:t>
            </a:r>
            <a:endParaRPr lang="tr-TR" dirty="0">
              <a:latin typeface="Comic Sans MS" pitchFamily="66" charset="0"/>
            </a:endParaRPr>
          </a:p>
          <a:p>
            <a:r>
              <a:rPr lang="tr-TR" dirty="0">
                <a:latin typeface="Comic Sans MS" pitchFamily="66" charset="0"/>
              </a:rPr>
              <a:t>d</a:t>
            </a:r>
            <a:r>
              <a:rPr lang="tr-TR" dirty="0" smtClean="0">
                <a:latin typeface="Comic Sans MS" pitchFamily="66" charset="0"/>
              </a:rPr>
              <a:t>avranın.</a:t>
            </a:r>
            <a:endParaRPr lang="tr-TR" dirty="0">
              <a:latin typeface="Comic Sans MS" pitchFamily="66" charset="0"/>
            </a:endParaRPr>
          </a:p>
        </p:txBody>
      </p:sp>
      <p:sp>
        <p:nvSpPr>
          <p:cNvPr id="7" name="Metin kutusu 6"/>
          <p:cNvSpPr txBox="1"/>
          <p:nvPr/>
        </p:nvSpPr>
        <p:spPr>
          <a:xfrm>
            <a:off x="5076056" y="484353"/>
            <a:ext cx="3600400" cy="6063198"/>
          </a:xfrm>
          <a:prstGeom prst="rect">
            <a:avLst/>
          </a:prstGeom>
          <a:noFill/>
        </p:spPr>
        <p:txBody>
          <a:bodyPr wrap="square" rtlCol="0">
            <a:spAutoFit/>
          </a:bodyPr>
          <a:lstStyle/>
          <a:p>
            <a:pPr algn="ctr"/>
            <a:r>
              <a:rPr lang="tr-TR" sz="2800" b="1" dirty="0" smtClean="0">
                <a:solidFill>
                  <a:srgbClr val="FF0000"/>
                </a:solidFill>
                <a:latin typeface="Comic Sans MS" pitchFamily="66" charset="0"/>
              </a:rPr>
              <a:t>YAPMAYIN</a:t>
            </a:r>
          </a:p>
          <a:p>
            <a:endParaRPr lang="tr-TR" dirty="0" smtClean="0">
              <a:latin typeface="Comic Sans MS" pitchFamily="66" charset="0"/>
            </a:endParaRPr>
          </a:p>
          <a:p>
            <a:pPr marL="285750" indent="-285750">
              <a:buFont typeface="Arial" pitchFamily="34" charset="0"/>
              <a:buChar char="•"/>
            </a:pPr>
            <a:r>
              <a:rPr lang="tr-TR" dirty="0" smtClean="0">
                <a:latin typeface="Comic Sans MS" pitchFamily="66" charset="0"/>
              </a:rPr>
              <a:t>Bir </a:t>
            </a:r>
            <a:r>
              <a:rPr lang="tr-TR" dirty="0">
                <a:latin typeface="Comic Sans MS" pitchFamily="66" charset="0"/>
              </a:rPr>
              <a:t>yardım </a:t>
            </a:r>
            <a:r>
              <a:rPr lang="tr-TR" dirty="0" smtClean="0">
                <a:latin typeface="Comic Sans MS" pitchFamily="66" charset="0"/>
              </a:rPr>
              <a:t>sa</a:t>
            </a:r>
            <a:r>
              <a:rPr lang="tr-TR" dirty="0">
                <a:latin typeface="Comic Sans MS" pitchFamily="66" charset="0"/>
              </a:rPr>
              <a:t>ğ</a:t>
            </a:r>
            <a:r>
              <a:rPr lang="tr-TR" dirty="0" smtClean="0">
                <a:latin typeface="Comic Sans MS" pitchFamily="66" charset="0"/>
              </a:rPr>
              <a:t>layıcı </a:t>
            </a:r>
            <a:r>
              <a:rPr lang="tr-TR" dirty="0">
                <a:latin typeface="Comic Sans MS" pitchFamily="66" charset="0"/>
              </a:rPr>
              <a:t>olarak </a:t>
            </a:r>
            <a:r>
              <a:rPr lang="tr-TR" dirty="0" smtClean="0">
                <a:latin typeface="Comic Sans MS" pitchFamily="66" charset="0"/>
              </a:rPr>
              <a:t>ilişkilerinizi </a:t>
            </a:r>
            <a:r>
              <a:rPr lang="tr-TR" dirty="0">
                <a:latin typeface="Comic Sans MS" pitchFamily="66" charset="0"/>
              </a:rPr>
              <a:t>kötüye kullanmayın. </a:t>
            </a:r>
            <a:r>
              <a:rPr lang="tr-TR" dirty="0" smtClean="0">
                <a:latin typeface="Comic Sans MS" pitchFamily="66" charset="0"/>
              </a:rPr>
              <a:t>Yardım karşılığında </a:t>
            </a:r>
            <a:r>
              <a:rPr lang="tr-TR" dirty="0">
                <a:latin typeface="Comic Sans MS" pitchFamily="66" charset="0"/>
              </a:rPr>
              <a:t>para ya da herhangi bir iyilik istemeyin. </a:t>
            </a:r>
          </a:p>
          <a:p>
            <a:pPr marL="285750" indent="-285750">
              <a:buFont typeface="Arial" pitchFamily="34" charset="0"/>
              <a:buChar char="•"/>
            </a:pPr>
            <a:r>
              <a:rPr lang="tr-TR" dirty="0" smtClean="0">
                <a:latin typeface="Comic Sans MS" pitchFamily="66" charset="0"/>
              </a:rPr>
              <a:t>Yerine getiremeyeceğiniz </a:t>
            </a:r>
            <a:r>
              <a:rPr lang="tr-TR" dirty="0">
                <a:latin typeface="Comic Sans MS" pitchFamily="66" charset="0"/>
              </a:rPr>
              <a:t>sözler ya da yanlı bilgiler </a:t>
            </a:r>
            <a:r>
              <a:rPr lang="tr-TR" dirty="0" smtClean="0">
                <a:latin typeface="Comic Sans MS" pitchFamily="66" charset="0"/>
              </a:rPr>
              <a:t>vermeyin.</a:t>
            </a:r>
          </a:p>
          <a:p>
            <a:pPr marL="285750" indent="-285750">
              <a:buFont typeface="Arial" pitchFamily="34" charset="0"/>
              <a:buChar char="•"/>
            </a:pPr>
            <a:r>
              <a:rPr lang="tr-TR" dirty="0" smtClean="0">
                <a:latin typeface="Comic Sans MS" pitchFamily="66" charset="0"/>
              </a:rPr>
              <a:t>Becerilerinizi </a:t>
            </a:r>
            <a:r>
              <a:rPr lang="tr-TR" dirty="0">
                <a:latin typeface="Comic Sans MS" pitchFamily="66" charset="0"/>
              </a:rPr>
              <a:t>abartmayın. </a:t>
            </a:r>
          </a:p>
          <a:p>
            <a:pPr marL="285750" indent="-285750">
              <a:buFont typeface="Arial" pitchFamily="34" charset="0"/>
              <a:buChar char="•"/>
            </a:pPr>
            <a:r>
              <a:rPr lang="tr-TR" dirty="0" smtClean="0">
                <a:latin typeface="Comic Sans MS" pitchFamily="66" charset="0"/>
              </a:rPr>
              <a:t>Kişileri </a:t>
            </a:r>
            <a:r>
              <a:rPr lang="tr-TR" dirty="0">
                <a:latin typeface="Comic Sans MS" pitchFamily="66" charset="0"/>
              </a:rPr>
              <a:t>yardım almaya zorlamayın, ısrarcı ve rahatsız edici olmayın.  </a:t>
            </a:r>
            <a:endParaRPr lang="tr-TR" dirty="0" smtClean="0">
              <a:latin typeface="Comic Sans MS" pitchFamily="66" charset="0"/>
            </a:endParaRPr>
          </a:p>
          <a:p>
            <a:pPr marL="285750" indent="-285750">
              <a:buFont typeface="Arial" pitchFamily="34" charset="0"/>
              <a:buChar char="•"/>
            </a:pPr>
            <a:r>
              <a:rPr lang="tr-TR" dirty="0" smtClean="0">
                <a:latin typeface="Comic Sans MS" pitchFamily="66" charset="0"/>
              </a:rPr>
              <a:t> Size </a:t>
            </a:r>
            <a:r>
              <a:rPr lang="tr-TR" dirty="0">
                <a:latin typeface="Comic Sans MS" pitchFamily="66" charset="0"/>
              </a:rPr>
              <a:t>hikâyelerini anlatmaları için </a:t>
            </a:r>
            <a:r>
              <a:rPr lang="tr-TR" dirty="0" smtClean="0">
                <a:latin typeface="Comic Sans MS" pitchFamily="66" charset="0"/>
              </a:rPr>
              <a:t>   baskı </a:t>
            </a:r>
            <a:r>
              <a:rPr lang="tr-TR" dirty="0">
                <a:latin typeface="Comic Sans MS" pitchFamily="66" charset="0"/>
              </a:rPr>
              <a:t>yapmayın. </a:t>
            </a:r>
          </a:p>
          <a:p>
            <a:pPr marL="285750" indent="-285750">
              <a:buFont typeface="Arial" pitchFamily="34" charset="0"/>
              <a:buChar char="•"/>
            </a:pPr>
            <a:r>
              <a:rPr lang="tr-TR" dirty="0" smtClean="0">
                <a:latin typeface="Comic Sans MS" pitchFamily="66" charset="0"/>
              </a:rPr>
              <a:t>Kişilerin </a:t>
            </a:r>
            <a:r>
              <a:rPr lang="tr-TR" dirty="0">
                <a:latin typeface="Comic Sans MS" pitchFamily="66" charset="0"/>
              </a:rPr>
              <a:t>hikâyelerini </a:t>
            </a:r>
            <a:r>
              <a:rPr lang="tr-TR" dirty="0" smtClean="0">
                <a:latin typeface="Comic Sans MS" pitchFamily="66" charset="0"/>
              </a:rPr>
              <a:t>başkalarıyla paylaşmayın</a:t>
            </a:r>
            <a:r>
              <a:rPr lang="tr-TR" dirty="0">
                <a:latin typeface="Comic Sans MS" pitchFamily="66" charset="0"/>
              </a:rPr>
              <a:t>. </a:t>
            </a:r>
          </a:p>
          <a:p>
            <a:pPr marL="285750" indent="-285750">
              <a:buFont typeface="Arial" pitchFamily="34" charset="0"/>
              <a:buChar char="•"/>
            </a:pPr>
            <a:r>
              <a:rPr lang="tr-TR" dirty="0" smtClean="0">
                <a:latin typeface="Comic Sans MS" pitchFamily="66" charset="0"/>
              </a:rPr>
              <a:t>Kişileri </a:t>
            </a:r>
            <a:r>
              <a:rPr lang="tr-TR" dirty="0">
                <a:latin typeface="Comic Sans MS" pitchFamily="66" charset="0"/>
              </a:rPr>
              <a:t>eylemleri ya da duygularından ötürü yargılamayın.</a:t>
            </a:r>
          </a:p>
        </p:txBody>
      </p:sp>
    </p:spTree>
    <p:extLst>
      <p:ext uri="{BB962C8B-B14F-4D97-AF65-F5344CB8AC3E}">
        <p14:creationId xmlns:p14="http://schemas.microsoft.com/office/powerpoint/2010/main" val="3240361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5150089" cy="520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4860032" y="594240"/>
            <a:ext cx="4248937" cy="5433467"/>
          </a:xfrm>
        </p:spPr>
        <p:txBody>
          <a:bodyPr/>
          <a:lstStyle/>
          <a:p>
            <a:pPr marL="0" indent="0" algn="ctr">
              <a:buNone/>
            </a:pPr>
            <a:r>
              <a:rPr lang="tr-TR" sz="2400" dirty="0" smtClean="0">
                <a:latin typeface="Comic Sans MS" pitchFamily="66" charset="0"/>
              </a:rPr>
              <a:t>Farklı kültürlere psikolojik </a:t>
            </a:r>
            <a:r>
              <a:rPr lang="tr-TR" sz="2400" dirty="0">
                <a:latin typeface="Comic Sans MS" pitchFamily="66" charset="0"/>
              </a:rPr>
              <a:t>ilk yardım sunarken insanlarla nasıl </a:t>
            </a:r>
            <a:r>
              <a:rPr lang="tr-TR" sz="2400" dirty="0" smtClean="0">
                <a:latin typeface="Comic Sans MS" pitchFamily="66" charset="0"/>
              </a:rPr>
              <a:t>ilişki kurduğunuza, </a:t>
            </a:r>
            <a:r>
              <a:rPr lang="tr-TR" sz="2400" dirty="0">
                <a:latin typeface="Comic Sans MS" pitchFamily="66" charset="0"/>
              </a:rPr>
              <a:t>nelerin söylenmesinin ve yapılmasının uygun olup </a:t>
            </a:r>
            <a:r>
              <a:rPr lang="tr-TR" sz="2400" dirty="0" smtClean="0">
                <a:latin typeface="Comic Sans MS" pitchFamily="66" charset="0"/>
              </a:rPr>
              <a:t>olmadığına dikkat edin. Özellikle </a:t>
            </a:r>
            <a:r>
              <a:rPr lang="tr-TR" sz="2400" dirty="0" smtClean="0">
                <a:solidFill>
                  <a:srgbClr val="FF0000"/>
                </a:solidFill>
                <a:latin typeface="Comic Sans MS" pitchFamily="66" charset="0"/>
              </a:rPr>
              <a:t>kıyafet, dil, cinsiyet, yaş ve güç, dokunma ve davranış, inanç ve din</a:t>
            </a:r>
            <a:r>
              <a:rPr lang="tr-TR" sz="2400" dirty="0" smtClean="0">
                <a:latin typeface="Comic Sans MS" pitchFamily="66" charset="0"/>
              </a:rPr>
              <a:t> gibi ögeler dikkate alınmalıdır.</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410" y="5517232"/>
            <a:ext cx="1268760" cy="1268760"/>
          </a:xfrm>
          <a:prstGeom prst="rect">
            <a:avLst/>
          </a:prstGeom>
        </p:spPr>
      </p:pic>
    </p:spTree>
    <p:extLst>
      <p:ext uri="{BB962C8B-B14F-4D97-AF65-F5344CB8AC3E}">
        <p14:creationId xmlns:p14="http://schemas.microsoft.com/office/powerpoint/2010/main" val="595329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21196" y="125760"/>
            <a:ext cx="8229600" cy="1143000"/>
          </a:xfrm>
        </p:spPr>
        <p:txBody>
          <a:bodyPr/>
          <a:lstStyle/>
          <a:p>
            <a:r>
              <a:rPr lang="tr-TR" sz="2800" b="1" dirty="0" smtClean="0">
                <a:latin typeface="Comic Sans MS" pitchFamily="66" charset="0"/>
              </a:rPr>
              <a:t>PSİKOLOJİK </a:t>
            </a:r>
            <a:r>
              <a:rPr lang="tr-TR" sz="2800" b="1" dirty="0">
                <a:latin typeface="Comic Sans MS" pitchFamily="66" charset="0"/>
              </a:rPr>
              <a:t>İ</a:t>
            </a:r>
            <a:r>
              <a:rPr lang="tr-TR" sz="2800" b="1" dirty="0" smtClean="0">
                <a:latin typeface="Comic Sans MS" pitchFamily="66" charset="0"/>
              </a:rPr>
              <a:t>LK </a:t>
            </a:r>
            <a:r>
              <a:rPr lang="tr-TR" sz="2800" b="1" dirty="0">
                <a:latin typeface="Comic Sans MS" pitchFamily="66" charset="0"/>
              </a:rPr>
              <a:t>YARDIM </a:t>
            </a:r>
            <a:r>
              <a:rPr lang="tr-TR" sz="2800" b="1" dirty="0" smtClean="0">
                <a:latin typeface="Comic Sans MS" pitchFamily="66" charset="0"/>
              </a:rPr>
              <a:t>HİZMETİ </a:t>
            </a:r>
            <a:r>
              <a:rPr lang="tr-TR" sz="2800" b="1" dirty="0">
                <a:latin typeface="Comic Sans MS" pitchFamily="66" charset="0"/>
              </a:rPr>
              <a:t>SUNMA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09" y="1674405"/>
            <a:ext cx="8498479" cy="521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464559" y="745540"/>
            <a:ext cx="4248472" cy="523220"/>
          </a:xfrm>
          <a:prstGeom prst="rect">
            <a:avLst/>
          </a:prstGeom>
          <a:noFill/>
        </p:spPr>
        <p:txBody>
          <a:bodyPr wrap="square" rtlCol="0">
            <a:spAutoFit/>
          </a:bodyPr>
          <a:lstStyle/>
          <a:p>
            <a:pPr algn="ctr"/>
            <a:r>
              <a:rPr lang="tr-TR" sz="2800" b="1" dirty="0" smtClean="0">
                <a:solidFill>
                  <a:srgbClr val="FF0000"/>
                </a:solidFill>
                <a:latin typeface="Comic Sans MS" pitchFamily="66" charset="0"/>
              </a:rPr>
              <a:t>ETKİLİ İLETİŞİM</a:t>
            </a:r>
            <a:endParaRPr lang="tr-TR" sz="2800" b="1" dirty="0">
              <a:solidFill>
                <a:srgbClr val="FF0000"/>
              </a:solidFill>
              <a:latin typeface="Comic Sans MS" pitchFamily="66" charset="0"/>
            </a:endParaRPr>
          </a:p>
        </p:txBody>
      </p:sp>
    </p:spTree>
    <p:extLst>
      <p:ext uri="{BB962C8B-B14F-4D97-AF65-F5344CB8AC3E}">
        <p14:creationId xmlns:p14="http://schemas.microsoft.com/office/powerpoint/2010/main" val="2568366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7504" y="188640"/>
            <a:ext cx="8837570" cy="769441"/>
          </a:xfrm>
          <a:prstGeom prst="rect">
            <a:avLst/>
          </a:prstGeom>
          <a:noFill/>
        </p:spPr>
        <p:txBody>
          <a:bodyPr wrap="square" rtlCol="0">
            <a:spAutoFit/>
          </a:bodyPr>
          <a:lstStyle/>
          <a:p>
            <a:pPr algn="ctr"/>
            <a:r>
              <a:rPr lang="tr-TR" sz="2400" b="1" dirty="0">
                <a:solidFill>
                  <a:schemeClr val="accent3">
                    <a:lumMod val="50000"/>
                  </a:schemeClr>
                </a:solidFill>
                <a:latin typeface="Comic Sans MS" pitchFamily="66" charset="0"/>
              </a:rPr>
              <a:t>SÖYLENMESİ VE YAPILMASI GEREKENLER</a:t>
            </a:r>
          </a:p>
          <a:p>
            <a:pPr algn="ctr"/>
            <a:endParaRPr lang="tr-TR" sz="2000" b="1" dirty="0"/>
          </a:p>
        </p:txBody>
      </p:sp>
      <p:sp>
        <p:nvSpPr>
          <p:cNvPr id="24" name="Yuvarlatılmış Dikdörtgen 23"/>
          <p:cNvSpPr/>
          <p:nvPr/>
        </p:nvSpPr>
        <p:spPr>
          <a:xfrm>
            <a:off x="253034" y="692696"/>
            <a:ext cx="4104456" cy="1153869"/>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prstClr val="black"/>
                </a:solidFill>
                <a:latin typeface="Comic Sans MS" pitchFamily="66" charset="0"/>
              </a:rPr>
              <a:t>Konuşmak için sessiz bir yer</a:t>
            </a:r>
          </a:p>
          <a:p>
            <a:pPr lvl="0"/>
            <a:r>
              <a:rPr lang="tr-TR" dirty="0">
                <a:solidFill>
                  <a:prstClr val="black"/>
                </a:solidFill>
                <a:latin typeface="Comic Sans MS" pitchFamily="66" charset="0"/>
              </a:rPr>
              <a:t>bulmaya ve dışarıdan gelebilecek</a:t>
            </a:r>
          </a:p>
          <a:p>
            <a:pPr lvl="0"/>
            <a:r>
              <a:rPr lang="tr-TR" dirty="0">
                <a:solidFill>
                  <a:prstClr val="black"/>
                </a:solidFill>
                <a:latin typeface="Comic Sans MS" pitchFamily="66" charset="0"/>
              </a:rPr>
              <a:t>dikkat dağıtıcı şeyleri en aza</a:t>
            </a:r>
          </a:p>
          <a:p>
            <a:pPr lvl="0"/>
            <a:r>
              <a:rPr lang="tr-TR" dirty="0">
                <a:solidFill>
                  <a:prstClr val="black"/>
                </a:solidFill>
                <a:latin typeface="Comic Sans MS" pitchFamily="66" charset="0"/>
              </a:rPr>
              <a:t>indirmeye çalışın.</a:t>
            </a:r>
          </a:p>
        </p:txBody>
      </p:sp>
      <p:sp>
        <p:nvSpPr>
          <p:cNvPr id="25" name="Yuvarlatılmış Dikdörtgen 24"/>
          <p:cNvSpPr/>
          <p:nvPr/>
        </p:nvSpPr>
        <p:spPr>
          <a:xfrm>
            <a:off x="253034" y="5155451"/>
            <a:ext cx="4104456" cy="1153869"/>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prstClr val="black"/>
                </a:solidFill>
                <a:latin typeface="Comic Sans MS" pitchFamily="66" charset="0"/>
              </a:rPr>
              <a:t>Sabırlı ve sakin olun.</a:t>
            </a:r>
          </a:p>
        </p:txBody>
      </p:sp>
      <p:sp>
        <p:nvSpPr>
          <p:cNvPr id="26" name="Yuvarlatılmış Dikdörtgen 25"/>
          <p:cNvSpPr/>
          <p:nvPr/>
        </p:nvSpPr>
        <p:spPr>
          <a:xfrm>
            <a:off x="253034" y="3662965"/>
            <a:ext cx="4104456" cy="1153869"/>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prstClr val="black"/>
                </a:solidFill>
                <a:latin typeface="Comic Sans MS" pitchFamily="66" charset="0"/>
              </a:rPr>
              <a:t>Kişinin yanında durun ama aynı</a:t>
            </a:r>
          </a:p>
          <a:p>
            <a:pPr lvl="0"/>
            <a:r>
              <a:rPr lang="tr-TR" dirty="0">
                <a:solidFill>
                  <a:prstClr val="black"/>
                </a:solidFill>
                <a:latin typeface="Comic Sans MS" pitchFamily="66" charset="0"/>
              </a:rPr>
              <a:t>zamanda yaşına, cinsiyetine ve</a:t>
            </a:r>
          </a:p>
          <a:p>
            <a:pPr lvl="0"/>
            <a:r>
              <a:rPr lang="tr-TR" dirty="0">
                <a:solidFill>
                  <a:prstClr val="black"/>
                </a:solidFill>
                <a:latin typeface="Comic Sans MS" pitchFamily="66" charset="0"/>
              </a:rPr>
              <a:t>kültürüne uygun bir mesafede</a:t>
            </a:r>
          </a:p>
          <a:p>
            <a:pPr lvl="0"/>
            <a:r>
              <a:rPr lang="tr-TR" dirty="0">
                <a:solidFill>
                  <a:prstClr val="black"/>
                </a:solidFill>
                <a:latin typeface="Comic Sans MS" pitchFamily="66" charset="0"/>
              </a:rPr>
              <a:t>kalın.</a:t>
            </a:r>
          </a:p>
        </p:txBody>
      </p:sp>
      <p:sp>
        <p:nvSpPr>
          <p:cNvPr id="27" name="Yuvarlatılmış Dikdörtgen 26"/>
          <p:cNvSpPr/>
          <p:nvPr/>
        </p:nvSpPr>
        <p:spPr>
          <a:xfrm>
            <a:off x="253034" y="2132856"/>
            <a:ext cx="4104456" cy="1153869"/>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prstClr val="black"/>
                </a:solidFill>
                <a:latin typeface="Comic Sans MS" pitchFamily="66" charset="0"/>
              </a:rPr>
              <a:t>Mahremiyete saygı gösterin ve</a:t>
            </a:r>
          </a:p>
          <a:p>
            <a:pPr lvl="0"/>
            <a:r>
              <a:rPr lang="tr-TR" dirty="0">
                <a:solidFill>
                  <a:prstClr val="black"/>
                </a:solidFill>
                <a:latin typeface="Comic Sans MS" pitchFamily="66" charset="0"/>
              </a:rPr>
              <a:t>uygunsa hikâyeleri gizli tutun.</a:t>
            </a:r>
            <a:endParaRPr lang="tr-TR" dirty="0"/>
          </a:p>
        </p:txBody>
      </p:sp>
      <p:sp>
        <p:nvSpPr>
          <p:cNvPr id="28" name="Yuvarlatılmış Dikdörtgen 27"/>
          <p:cNvSpPr/>
          <p:nvPr/>
        </p:nvSpPr>
        <p:spPr>
          <a:xfrm>
            <a:off x="4840618" y="5155451"/>
            <a:ext cx="4104456" cy="1153869"/>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prstClr val="black"/>
                </a:solidFill>
                <a:latin typeface="Comic Sans MS" pitchFamily="66" charset="0"/>
              </a:rPr>
              <a:t>Kişileri güçlü yanları ve</a:t>
            </a:r>
          </a:p>
          <a:p>
            <a:pPr lvl="0"/>
            <a:r>
              <a:rPr lang="tr-TR" dirty="0">
                <a:solidFill>
                  <a:prstClr val="black"/>
                </a:solidFill>
                <a:latin typeface="Comic Sans MS" pitchFamily="66" charset="0"/>
              </a:rPr>
              <a:t>kendilerine nasıl yardım ettikleri</a:t>
            </a:r>
          </a:p>
          <a:p>
            <a:pPr lvl="0"/>
            <a:r>
              <a:rPr lang="tr-TR" dirty="0">
                <a:solidFill>
                  <a:prstClr val="black"/>
                </a:solidFill>
                <a:latin typeface="Comic Sans MS" pitchFamily="66" charset="0"/>
              </a:rPr>
              <a:t>konusunda bilgilendirin.</a:t>
            </a:r>
          </a:p>
        </p:txBody>
      </p:sp>
      <p:sp>
        <p:nvSpPr>
          <p:cNvPr id="29" name="Yuvarlatılmış Dikdörtgen 28"/>
          <p:cNvSpPr/>
          <p:nvPr/>
        </p:nvSpPr>
        <p:spPr>
          <a:xfrm>
            <a:off x="4840618" y="3662964"/>
            <a:ext cx="4104456" cy="1153869"/>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prstClr val="black"/>
                </a:solidFill>
                <a:latin typeface="Comic Sans MS" pitchFamily="66" charset="0"/>
              </a:rPr>
              <a:t>Kişilerin kendilerini nasıl</a:t>
            </a:r>
          </a:p>
          <a:p>
            <a:pPr lvl="0"/>
            <a:r>
              <a:rPr lang="tr-TR" dirty="0">
                <a:solidFill>
                  <a:prstClr val="black"/>
                </a:solidFill>
                <a:latin typeface="Comic Sans MS" pitchFamily="66" charset="0"/>
              </a:rPr>
              <a:t>hissettiklerini ve size anlattıkları</a:t>
            </a:r>
          </a:p>
          <a:p>
            <a:pPr lvl="0"/>
            <a:r>
              <a:rPr lang="tr-TR" dirty="0">
                <a:solidFill>
                  <a:prstClr val="black"/>
                </a:solidFill>
                <a:latin typeface="Comic Sans MS" pitchFamily="66" charset="0"/>
              </a:rPr>
              <a:t>kayıp ya da önemli </a:t>
            </a:r>
            <a:r>
              <a:rPr lang="tr-TR" dirty="0" smtClean="0">
                <a:solidFill>
                  <a:prstClr val="black"/>
                </a:solidFill>
                <a:latin typeface="Comic Sans MS" pitchFamily="66" charset="0"/>
              </a:rPr>
              <a:t>olayları </a:t>
            </a:r>
            <a:r>
              <a:rPr lang="tr-TR" dirty="0" err="1" smtClean="0">
                <a:solidFill>
                  <a:prstClr val="black"/>
                </a:solidFill>
                <a:latin typeface="Comic Sans MS" pitchFamily="66" charset="0"/>
              </a:rPr>
              <a:t>anladğınızı</a:t>
            </a:r>
            <a:r>
              <a:rPr lang="tr-TR" dirty="0" smtClean="0">
                <a:solidFill>
                  <a:prstClr val="black"/>
                </a:solidFill>
                <a:latin typeface="Comic Sans MS" pitchFamily="66" charset="0"/>
              </a:rPr>
              <a:t> </a:t>
            </a:r>
            <a:r>
              <a:rPr lang="tr-TR" dirty="0">
                <a:solidFill>
                  <a:prstClr val="black"/>
                </a:solidFill>
                <a:latin typeface="Comic Sans MS" pitchFamily="66" charset="0"/>
              </a:rPr>
              <a:t>belli edin.</a:t>
            </a:r>
          </a:p>
        </p:txBody>
      </p:sp>
      <p:sp>
        <p:nvSpPr>
          <p:cNvPr id="30" name="Yuvarlatılmış Dikdörtgen 29"/>
          <p:cNvSpPr/>
          <p:nvPr/>
        </p:nvSpPr>
        <p:spPr>
          <a:xfrm>
            <a:off x="4840618" y="2132856"/>
            <a:ext cx="4104456" cy="1153869"/>
          </a:xfrm>
          <a:prstGeom prst="roundRect">
            <a:avLst/>
          </a:prstGeom>
          <a:solidFill>
            <a:schemeClr val="accent3">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a:solidFill>
                  <a:schemeClr val="tx1"/>
                </a:solidFill>
                <a:latin typeface="Comic Sans MS" pitchFamily="66" charset="0"/>
              </a:rPr>
              <a:t>Bilgiyi kişinin anlayabileceği</a:t>
            </a:r>
          </a:p>
          <a:p>
            <a:r>
              <a:rPr lang="tr-TR" dirty="0">
                <a:solidFill>
                  <a:schemeClr val="tx1"/>
                </a:solidFill>
                <a:latin typeface="Comic Sans MS" pitchFamily="66" charset="0"/>
              </a:rPr>
              <a:t>biçimde verin. Basit tutun.</a:t>
            </a:r>
          </a:p>
        </p:txBody>
      </p:sp>
      <p:sp>
        <p:nvSpPr>
          <p:cNvPr id="31" name="Yuvarlatılmış Dikdörtgen 30"/>
          <p:cNvSpPr/>
          <p:nvPr/>
        </p:nvSpPr>
        <p:spPr>
          <a:xfrm>
            <a:off x="4840618" y="692696"/>
            <a:ext cx="4104456" cy="1153869"/>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prstClr val="black"/>
                </a:solidFill>
                <a:latin typeface="Comic Sans MS" pitchFamily="66" charset="0"/>
              </a:rPr>
              <a:t>Eğer sahipseniz doğru bilgi</a:t>
            </a:r>
          </a:p>
          <a:p>
            <a:pPr lvl="0"/>
            <a:r>
              <a:rPr lang="tr-TR" dirty="0">
                <a:solidFill>
                  <a:prstClr val="black"/>
                </a:solidFill>
                <a:latin typeface="Comic Sans MS" pitchFamily="66" charset="0"/>
              </a:rPr>
              <a:t>sağlayın. Ne bildiğiniz ya da</a:t>
            </a:r>
          </a:p>
          <a:p>
            <a:pPr lvl="0"/>
            <a:r>
              <a:rPr lang="tr-TR" dirty="0">
                <a:solidFill>
                  <a:prstClr val="black"/>
                </a:solidFill>
                <a:latin typeface="Comic Sans MS" pitchFamily="66" charset="0"/>
              </a:rPr>
              <a:t>bilmediğiniz konusunda dürüst</a:t>
            </a:r>
          </a:p>
          <a:p>
            <a:pPr lvl="0"/>
            <a:r>
              <a:rPr lang="tr-TR" dirty="0">
                <a:solidFill>
                  <a:prstClr val="black"/>
                </a:solidFill>
                <a:latin typeface="Comic Sans MS" pitchFamily="66" charset="0"/>
              </a:rPr>
              <a:t>olun.</a:t>
            </a:r>
          </a:p>
        </p:txBody>
      </p:sp>
    </p:spTree>
    <p:extLst>
      <p:ext uri="{BB962C8B-B14F-4D97-AF65-F5344CB8AC3E}">
        <p14:creationId xmlns:p14="http://schemas.microsoft.com/office/powerpoint/2010/main" val="1562685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3034" y="188640"/>
            <a:ext cx="8692040" cy="830997"/>
          </a:xfrm>
          <a:prstGeom prst="rect">
            <a:avLst/>
          </a:prstGeom>
          <a:noFill/>
        </p:spPr>
        <p:txBody>
          <a:bodyPr wrap="square" rtlCol="0">
            <a:spAutoFit/>
          </a:bodyPr>
          <a:lstStyle/>
          <a:p>
            <a:pPr algn="ctr"/>
            <a:r>
              <a:rPr lang="tr-TR" sz="2400" b="1" dirty="0" smtClean="0">
                <a:solidFill>
                  <a:schemeClr val="accent2">
                    <a:lumMod val="50000"/>
                  </a:schemeClr>
                </a:solidFill>
                <a:latin typeface="Comic Sans MS" pitchFamily="66" charset="0"/>
              </a:rPr>
              <a:t>SÖYLENMEMESİ </a:t>
            </a:r>
            <a:r>
              <a:rPr lang="tr-TR" sz="2400" b="1" dirty="0">
                <a:solidFill>
                  <a:schemeClr val="accent2">
                    <a:lumMod val="50000"/>
                  </a:schemeClr>
                </a:solidFill>
                <a:latin typeface="Comic Sans MS" pitchFamily="66" charset="0"/>
              </a:rPr>
              <a:t>VE </a:t>
            </a:r>
            <a:r>
              <a:rPr lang="tr-TR" sz="2400" b="1" dirty="0" smtClean="0">
                <a:solidFill>
                  <a:schemeClr val="accent2">
                    <a:lumMod val="50000"/>
                  </a:schemeClr>
                </a:solidFill>
                <a:latin typeface="Comic Sans MS" pitchFamily="66" charset="0"/>
              </a:rPr>
              <a:t>YAPILMAMESI </a:t>
            </a:r>
            <a:r>
              <a:rPr lang="tr-TR" sz="2400" b="1" dirty="0">
                <a:solidFill>
                  <a:schemeClr val="accent2">
                    <a:lumMod val="50000"/>
                  </a:schemeClr>
                </a:solidFill>
                <a:latin typeface="Comic Sans MS" pitchFamily="66" charset="0"/>
              </a:rPr>
              <a:t>GEREKENLER</a:t>
            </a:r>
          </a:p>
          <a:p>
            <a:pPr algn="ctr"/>
            <a:endParaRPr lang="tr-TR" sz="2400" b="1" dirty="0"/>
          </a:p>
        </p:txBody>
      </p:sp>
      <p:sp>
        <p:nvSpPr>
          <p:cNvPr id="24" name="Yuvarlatılmış Dikdörtgen 23"/>
          <p:cNvSpPr/>
          <p:nvPr/>
        </p:nvSpPr>
        <p:spPr>
          <a:xfrm>
            <a:off x="253034" y="692696"/>
            <a:ext cx="4104456" cy="115386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accent2">
                    <a:lumMod val="50000"/>
                  </a:schemeClr>
                </a:solidFill>
                <a:latin typeface="Comic Sans MS" pitchFamily="66" charset="0"/>
              </a:rPr>
              <a:t>Kişiyi </a:t>
            </a:r>
            <a:r>
              <a:rPr lang="tr-TR" dirty="0">
                <a:solidFill>
                  <a:schemeClr val="accent2">
                    <a:lumMod val="50000"/>
                  </a:schemeClr>
                </a:solidFill>
                <a:latin typeface="Comic Sans MS" pitchFamily="66" charset="0"/>
              </a:rPr>
              <a:t>hikâyesini anlatması için zorlamayın.</a:t>
            </a:r>
          </a:p>
        </p:txBody>
      </p:sp>
      <p:sp>
        <p:nvSpPr>
          <p:cNvPr id="25" name="Yuvarlatılmış Dikdörtgen 24"/>
          <p:cNvSpPr/>
          <p:nvPr/>
        </p:nvSpPr>
        <p:spPr>
          <a:xfrm>
            <a:off x="253034" y="5155451"/>
            <a:ext cx="4104456" cy="115386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accent2">
                    <a:lumMod val="50000"/>
                  </a:schemeClr>
                </a:solidFill>
                <a:latin typeface="Comic Sans MS" pitchFamily="66" charset="0"/>
              </a:rPr>
              <a:t>Kişilerin </a:t>
            </a:r>
            <a:r>
              <a:rPr lang="tr-TR" dirty="0">
                <a:solidFill>
                  <a:schemeClr val="accent2">
                    <a:lumMod val="50000"/>
                  </a:schemeClr>
                </a:solidFill>
                <a:latin typeface="Comic Sans MS" pitchFamily="66" charset="0"/>
              </a:rPr>
              <a:t>ne yaptıklarını, yapmadıklarını ya da nasıl hissettiklerini yargılamayın. </a:t>
            </a:r>
          </a:p>
        </p:txBody>
      </p:sp>
      <p:sp>
        <p:nvSpPr>
          <p:cNvPr id="26" name="Yuvarlatılmış Dikdörtgen 25"/>
          <p:cNvSpPr/>
          <p:nvPr/>
        </p:nvSpPr>
        <p:spPr>
          <a:xfrm>
            <a:off x="253034" y="3662965"/>
            <a:ext cx="4104456" cy="115386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schemeClr val="accent2">
                    <a:lumMod val="50000"/>
                  </a:schemeClr>
                </a:solidFill>
                <a:latin typeface="Comic Sans MS" pitchFamily="66" charset="0"/>
              </a:rPr>
              <a:t>Uygun </a:t>
            </a:r>
            <a:r>
              <a:rPr lang="tr-TR" dirty="0" smtClean="0">
                <a:solidFill>
                  <a:schemeClr val="accent2">
                    <a:lumMod val="50000"/>
                  </a:schemeClr>
                </a:solidFill>
                <a:latin typeface="Comic Sans MS" pitchFamily="66" charset="0"/>
              </a:rPr>
              <a:t>olduğundan </a:t>
            </a:r>
            <a:r>
              <a:rPr lang="tr-TR" dirty="0">
                <a:solidFill>
                  <a:schemeClr val="accent2">
                    <a:lumMod val="50000"/>
                  </a:schemeClr>
                </a:solidFill>
                <a:latin typeface="Comic Sans MS" pitchFamily="66" charset="0"/>
              </a:rPr>
              <a:t>emin </a:t>
            </a:r>
            <a:r>
              <a:rPr lang="tr-TR" dirty="0" smtClean="0">
                <a:solidFill>
                  <a:schemeClr val="accent2">
                    <a:lumMod val="50000"/>
                  </a:schemeClr>
                </a:solidFill>
                <a:latin typeface="Comic Sans MS" pitchFamily="66" charset="0"/>
              </a:rPr>
              <a:t>değilseniz kişiye </a:t>
            </a:r>
            <a:r>
              <a:rPr lang="tr-TR" dirty="0">
                <a:solidFill>
                  <a:schemeClr val="accent2">
                    <a:lumMod val="50000"/>
                  </a:schemeClr>
                </a:solidFill>
                <a:latin typeface="Comic Sans MS" pitchFamily="66" charset="0"/>
              </a:rPr>
              <a:t>dokunmayın. </a:t>
            </a:r>
          </a:p>
        </p:txBody>
      </p:sp>
      <p:sp>
        <p:nvSpPr>
          <p:cNvPr id="27" name="Yuvarlatılmış Dikdörtgen 26"/>
          <p:cNvSpPr/>
          <p:nvPr/>
        </p:nvSpPr>
        <p:spPr>
          <a:xfrm>
            <a:off x="253034" y="2132856"/>
            <a:ext cx="4104456" cy="115386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schemeClr val="accent2">
                    <a:lumMod val="50000"/>
                  </a:schemeClr>
                </a:solidFill>
                <a:latin typeface="Comic Sans MS" pitchFamily="66" charset="0"/>
              </a:rPr>
              <a:t>Kimsenin hikâyesini yarıda kesmeyin veya aceleye </a:t>
            </a:r>
            <a:r>
              <a:rPr lang="tr-TR" dirty="0" smtClean="0">
                <a:solidFill>
                  <a:schemeClr val="accent2">
                    <a:lumMod val="50000"/>
                  </a:schemeClr>
                </a:solidFill>
                <a:latin typeface="Comic Sans MS" pitchFamily="66" charset="0"/>
              </a:rPr>
              <a:t>getirmeyin.</a:t>
            </a:r>
            <a:endParaRPr lang="tr-TR" dirty="0">
              <a:solidFill>
                <a:schemeClr val="accent2">
                  <a:lumMod val="50000"/>
                </a:schemeClr>
              </a:solidFill>
              <a:latin typeface="Comic Sans MS" pitchFamily="66" charset="0"/>
            </a:endParaRPr>
          </a:p>
        </p:txBody>
      </p:sp>
      <p:sp>
        <p:nvSpPr>
          <p:cNvPr id="28" name="Yuvarlatılmış Dikdörtgen 27"/>
          <p:cNvSpPr/>
          <p:nvPr/>
        </p:nvSpPr>
        <p:spPr>
          <a:xfrm>
            <a:off x="4840618" y="5155451"/>
            <a:ext cx="4104456" cy="115386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solidFill>
                  <a:schemeClr val="accent2">
                    <a:lumMod val="50000"/>
                  </a:schemeClr>
                </a:solidFill>
                <a:latin typeface="Comic Sans MS" pitchFamily="66" charset="0"/>
              </a:rPr>
              <a:t>İ</a:t>
            </a:r>
            <a:r>
              <a:rPr lang="tr-TR" dirty="0" smtClean="0">
                <a:solidFill>
                  <a:schemeClr val="accent2">
                    <a:lumMod val="50000"/>
                  </a:schemeClr>
                </a:solidFill>
                <a:latin typeface="Comic Sans MS" pitchFamily="66" charset="0"/>
              </a:rPr>
              <a:t>nsanları güçlü yanlarından ve kendilerine bakabilecekleri duygusundan uzaklaştırmayın.</a:t>
            </a:r>
            <a:endParaRPr lang="tr-TR" dirty="0">
              <a:solidFill>
                <a:schemeClr val="accent2">
                  <a:lumMod val="50000"/>
                </a:schemeClr>
              </a:solidFill>
              <a:latin typeface="Comic Sans MS" pitchFamily="66" charset="0"/>
            </a:endParaRPr>
          </a:p>
        </p:txBody>
      </p:sp>
      <p:sp>
        <p:nvSpPr>
          <p:cNvPr id="29" name="Yuvarlatılmış Dikdörtgen 28"/>
          <p:cNvSpPr/>
          <p:nvPr/>
        </p:nvSpPr>
        <p:spPr>
          <a:xfrm>
            <a:off x="4840618" y="3662964"/>
            <a:ext cx="4104456" cy="115386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accent2">
                    <a:lumMod val="50000"/>
                  </a:schemeClr>
                </a:solidFill>
                <a:latin typeface="Comic Sans MS" pitchFamily="66" charset="0"/>
              </a:rPr>
              <a:t>Kişilerin </a:t>
            </a:r>
            <a:r>
              <a:rPr lang="tr-TR" dirty="0">
                <a:solidFill>
                  <a:schemeClr val="accent2">
                    <a:lumMod val="50000"/>
                  </a:schemeClr>
                </a:solidFill>
                <a:latin typeface="Comic Sans MS" pitchFamily="66" charset="0"/>
              </a:rPr>
              <a:t>tüm problemlerini onlar için çözmek </a:t>
            </a:r>
            <a:r>
              <a:rPr lang="tr-TR" dirty="0" smtClean="0">
                <a:solidFill>
                  <a:schemeClr val="accent2">
                    <a:lumMod val="50000"/>
                  </a:schemeClr>
                </a:solidFill>
                <a:latin typeface="Comic Sans MS" pitchFamily="66" charset="0"/>
              </a:rPr>
              <a:t>zorundaymış gibi düşünüp davranmayın.</a:t>
            </a:r>
            <a:endParaRPr lang="tr-TR" dirty="0">
              <a:solidFill>
                <a:schemeClr val="accent2">
                  <a:lumMod val="50000"/>
                </a:schemeClr>
              </a:solidFill>
              <a:latin typeface="Comic Sans MS" pitchFamily="66" charset="0"/>
            </a:endParaRPr>
          </a:p>
        </p:txBody>
      </p:sp>
      <p:sp>
        <p:nvSpPr>
          <p:cNvPr id="30" name="Yuvarlatılmış Dikdörtgen 29"/>
          <p:cNvSpPr/>
          <p:nvPr/>
        </p:nvSpPr>
        <p:spPr>
          <a:xfrm>
            <a:off x="4840618" y="2132856"/>
            <a:ext cx="4104456" cy="115386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dirty="0" smtClean="0">
                <a:solidFill>
                  <a:schemeClr val="accent2">
                    <a:lumMod val="50000"/>
                  </a:schemeClr>
                </a:solidFill>
                <a:latin typeface="Comic Sans MS" pitchFamily="66" charset="0"/>
              </a:rPr>
              <a:t>Kişilere başkalarının </a:t>
            </a:r>
            <a:r>
              <a:rPr lang="tr-TR" dirty="0">
                <a:solidFill>
                  <a:schemeClr val="accent2">
                    <a:lumMod val="50000"/>
                  </a:schemeClr>
                </a:solidFill>
                <a:latin typeface="Comic Sans MS" pitchFamily="66" charset="0"/>
              </a:rPr>
              <a:t>hikâyesini anlatmayın.</a:t>
            </a:r>
          </a:p>
        </p:txBody>
      </p:sp>
      <p:sp>
        <p:nvSpPr>
          <p:cNvPr id="31" name="Yuvarlatılmış Dikdörtgen 30"/>
          <p:cNvSpPr/>
          <p:nvPr/>
        </p:nvSpPr>
        <p:spPr>
          <a:xfrm>
            <a:off x="4840618" y="692696"/>
            <a:ext cx="4104456" cy="115386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smtClean="0">
                <a:solidFill>
                  <a:schemeClr val="accent2">
                    <a:lumMod val="50000"/>
                  </a:schemeClr>
                </a:solidFill>
                <a:latin typeface="Comic Sans MS" pitchFamily="66" charset="0"/>
              </a:rPr>
              <a:t>Bilmediğiniz şeyleri </a:t>
            </a:r>
            <a:r>
              <a:rPr lang="tr-TR" dirty="0">
                <a:solidFill>
                  <a:schemeClr val="accent2">
                    <a:lumMod val="50000"/>
                  </a:schemeClr>
                </a:solidFill>
                <a:latin typeface="Comic Sans MS" pitchFamily="66" charset="0"/>
              </a:rPr>
              <a:t>uydurmayın. </a:t>
            </a:r>
            <a:endParaRPr lang="tr-TR" dirty="0" smtClean="0">
              <a:solidFill>
                <a:schemeClr val="accent2">
                  <a:lumMod val="50000"/>
                </a:schemeClr>
              </a:solidFill>
              <a:latin typeface="Comic Sans MS" pitchFamily="66" charset="0"/>
            </a:endParaRPr>
          </a:p>
          <a:p>
            <a:pPr lvl="0"/>
            <a:r>
              <a:rPr lang="tr-TR" dirty="0" smtClean="0">
                <a:solidFill>
                  <a:schemeClr val="accent2">
                    <a:lumMod val="50000"/>
                  </a:schemeClr>
                </a:solidFill>
                <a:latin typeface="Comic Sans MS" pitchFamily="66" charset="0"/>
              </a:rPr>
              <a:t> </a:t>
            </a:r>
            <a:r>
              <a:rPr lang="tr-TR" dirty="0">
                <a:solidFill>
                  <a:schemeClr val="accent2">
                    <a:lumMod val="50000"/>
                  </a:schemeClr>
                </a:solidFill>
                <a:latin typeface="Comic Sans MS" pitchFamily="66" charset="0"/>
              </a:rPr>
              <a:t>Çok teknik terim kullanmayın.</a:t>
            </a:r>
          </a:p>
        </p:txBody>
      </p:sp>
    </p:spTree>
    <p:extLst>
      <p:ext uri="{BB962C8B-B14F-4D97-AF65-F5344CB8AC3E}">
        <p14:creationId xmlns:p14="http://schemas.microsoft.com/office/powerpoint/2010/main" val="112065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solidFill>
                  <a:srgbClr val="FF0000"/>
                </a:solidFill>
                <a:latin typeface="Comic Sans MS" pitchFamily="66" charset="0"/>
              </a:rPr>
              <a:t>HAZIRLIK - DURUM HAKKINDA </a:t>
            </a:r>
            <a:r>
              <a:rPr lang="tr-TR" sz="2800" b="1" dirty="0" smtClean="0">
                <a:solidFill>
                  <a:srgbClr val="FF0000"/>
                </a:solidFill>
                <a:latin typeface="Comic Sans MS" pitchFamily="66" charset="0"/>
              </a:rPr>
              <a:t>BİLGİ </a:t>
            </a:r>
            <a:r>
              <a:rPr lang="tr-TR" sz="2800" b="1" dirty="0">
                <a:solidFill>
                  <a:srgbClr val="FF0000"/>
                </a:solidFill>
                <a:latin typeface="Comic Sans MS" pitchFamily="66" charset="0"/>
              </a:rPr>
              <a:t>TOPLAMA</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397081"/>
            <a:ext cx="7776864" cy="441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395536" y="1196752"/>
            <a:ext cx="8424936" cy="1200329"/>
          </a:xfrm>
          <a:prstGeom prst="rect">
            <a:avLst/>
          </a:prstGeom>
        </p:spPr>
        <p:txBody>
          <a:bodyPr wrap="square">
            <a:spAutoFit/>
          </a:bodyPr>
          <a:lstStyle/>
          <a:p>
            <a:pPr marL="342900" indent="-342900">
              <a:buFont typeface="Arial" pitchFamily="34" charset="0"/>
              <a:buChar char="•"/>
            </a:pPr>
            <a:r>
              <a:rPr lang="tr-TR" sz="2400" dirty="0" smtClean="0">
                <a:latin typeface="Comic Sans MS" pitchFamily="66" charset="0"/>
              </a:rPr>
              <a:t>Kriz </a:t>
            </a:r>
            <a:r>
              <a:rPr lang="tr-TR" sz="2400" dirty="0">
                <a:latin typeface="Comic Sans MS" pitchFamily="66" charset="0"/>
              </a:rPr>
              <a:t>olayı hakkında bilgi edinin. </a:t>
            </a:r>
            <a:endParaRPr lang="tr-TR" sz="2400" dirty="0" smtClean="0">
              <a:latin typeface="Comic Sans MS" pitchFamily="66" charset="0"/>
            </a:endParaRPr>
          </a:p>
          <a:p>
            <a:pPr marL="342900" indent="-342900">
              <a:buFont typeface="Arial" pitchFamily="34" charset="0"/>
              <a:buChar char="•"/>
            </a:pPr>
            <a:r>
              <a:rPr lang="tr-TR" sz="2400" dirty="0" smtClean="0">
                <a:latin typeface="Comic Sans MS" pitchFamily="66" charset="0"/>
              </a:rPr>
              <a:t>Mevcut </a:t>
            </a:r>
            <a:r>
              <a:rPr lang="tr-TR" sz="2400" dirty="0">
                <a:latin typeface="Comic Sans MS" pitchFamily="66" charset="0"/>
              </a:rPr>
              <a:t>hizmetler ve destekler hakkında bilgi edinin</a:t>
            </a:r>
            <a:r>
              <a:rPr lang="tr-TR" sz="2400" dirty="0" smtClean="0">
                <a:latin typeface="Comic Sans MS" pitchFamily="66" charset="0"/>
              </a:rPr>
              <a:t>.</a:t>
            </a:r>
          </a:p>
          <a:p>
            <a:pPr marL="342900" indent="-342900">
              <a:buFont typeface="Arial" pitchFamily="34" charset="0"/>
              <a:buChar char="•"/>
            </a:pPr>
            <a:r>
              <a:rPr lang="tr-TR" sz="2400" dirty="0" smtClean="0">
                <a:latin typeface="Comic Sans MS" pitchFamily="66" charset="0"/>
              </a:rPr>
              <a:t> </a:t>
            </a:r>
            <a:r>
              <a:rPr lang="tr-TR" sz="2400" dirty="0">
                <a:latin typeface="Comic Sans MS" pitchFamily="66" charset="0"/>
              </a:rPr>
              <a:t>Emniyet ve güvenlik problemleri hakkında bilgi </a:t>
            </a:r>
            <a:r>
              <a:rPr lang="tr-TR" sz="2400" dirty="0" smtClean="0">
                <a:latin typeface="Comic Sans MS" pitchFamily="66" charset="0"/>
              </a:rPr>
              <a:t>edinin.</a:t>
            </a:r>
            <a:endParaRPr lang="tr-TR" sz="2400" dirty="0">
              <a:latin typeface="Comic Sans MS" pitchFamily="66" charset="0"/>
            </a:endParaRPr>
          </a:p>
        </p:txBody>
      </p:sp>
    </p:spTree>
    <p:extLst>
      <p:ext uri="{BB962C8B-B14F-4D97-AF65-F5344CB8AC3E}">
        <p14:creationId xmlns:p14="http://schemas.microsoft.com/office/powerpoint/2010/main" val="4240567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32656"/>
            <a:ext cx="8229600" cy="1143000"/>
          </a:xfrm>
        </p:spPr>
        <p:txBody>
          <a:bodyPr/>
          <a:lstStyle/>
          <a:p>
            <a:r>
              <a:rPr lang="es-ES" sz="4000" b="1" dirty="0" smtClean="0">
                <a:solidFill>
                  <a:srgbClr val="FF0000"/>
                </a:solidFill>
                <a:latin typeface="Comic Sans MS" pitchFamily="66" charset="0"/>
              </a:rPr>
              <a:t>P</a:t>
            </a:r>
            <a:r>
              <a:rPr lang="tr-TR" sz="4000" b="1" dirty="0" smtClean="0">
                <a:solidFill>
                  <a:srgbClr val="FF0000"/>
                </a:solidFill>
                <a:latin typeface="Comic Sans MS" pitchFamily="66" charset="0"/>
              </a:rPr>
              <a:t>İ</a:t>
            </a:r>
            <a:r>
              <a:rPr lang="es-ES" sz="4000" b="1" dirty="0" smtClean="0">
                <a:solidFill>
                  <a:srgbClr val="FF0000"/>
                </a:solidFill>
                <a:latin typeface="Comic Sans MS" pitchFamily="66" charset="0"/>
              </a:rPr>
              <a:t>Y </a:t>
            </a:r>
            <a:r>
              <a:rPr lang="tr-TR" sz="4000" b="1" dirty="0" smtClean="0">
                <a:solidFill>
                  <a:srgbClr val="FF0000"/>
                </a:solidFill>
                <a:latin typeface="Comic Sans MS" pitchFamily="66" charset="0"/>
              </a:rPr>
              <a:t>İ</a:t>
            </a:r>
            <a:r>
              <a:rPr lang="es-ES" sz="4000" b="1" dirty="0" smtClean="0">
                <a:solidFill>
                  <a:srgbClr val="FF0000"/>
                </a:solidFill>
                <a:latin typeface="Comic Sans MS" pitchFamily="66" charset="0"/>
              </a:rPr>
              <a:t>LKELER</a:t>
            </a:r>
            <a:r>
              <a:rPr lang="tr-TR" sz="4000" b="1" dirty="0" smtClean="0">
                <a:solidFill>
                  <a:srgbClr val="FF0000"/>
                </a:solidFill>
                <a:latin typeface="Comic Sans MS" pitchFamily="66" charset="0"/>
              </a:rPr>
              <a:t>İ</a:t>
            </a:r>
            <a:endParaRPr lang="tr-TR" sz="4000" b="1" dirty="0">
              <a:solidFill>
                <a:srgbClr val="FF0000"/>
              </a:solidFill>
              <a:latin typeface="Comic Sans MS" pitchFamily="66"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0" y="2060848"/>
            <a:ext cx="9073034" cy="274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95536" y="3068960"/>
            <a:ext cx="2088232" cy="707886"/>
          </a:xfrm>
          <a:prstGeom prst="rect">
            <a:avLst/>
          </a:prstGeom>
          <a:noFill/>
        </p:spPr>
        <p:txBody>
          <a:bodyPr wrap="square" rtlCol="0">
            <a:spAutoFit/>
          </a:bodyPr>
          <a:lstStyle/>
          <a:p>
            <a:pPr algn="ctr"/>
            <a:r>
              <a:rPr lang="tr-TR" sz="4000" dirty="0" smtClean="0">
                <a:latin typeface="Comic Sans MS" pitchFamily="66" charset="0"/>
              </a:rPr>
              <a:t>İZLE</a:t>
            </a:r>
            <a:endParaRPr lang="tr-TR" sz="4000" dirty="0">
              <a:latin typeface="Comic Sans MS" pitchFamily="66" charset="0"/>
            </a:endParaRPr>
          </a:p>
        </p:txBody>
      </p:sp>
      <p:sp>
        <p:nvSpPr>
          <p:cNvPr id="4" name="Metin kutusu 3"/>
          <p:cNvSpPr txBox="1"/>
          <p:nvPr/>
        </p:nvSpPr>
        <p:spPr>
          <a:xfrm>
            <a:off x="3491880" y="3068960"/>
            <a:ext cx="2160240" cy="707886"/>
          </a:xfrm>
          <a:prstGeom prst="rect">
            <a:avLst/>
          </a:prstGeom>
          <a:noFill/>
        </p:spPr>
        <p:txBody>
          <a:bodyPr wrap="square" rtlCol="0">
            <a:spAutoFit/>
          </a:bodyPr>
          <a:lstStyle/>
          <a:p>
            <a:pPr algn="ctr"/>
            <a:r>
              <a:rPr lang="tr-TR" sz="4000" dirty="0" smtClean="0">
                <a:latin typeface="Comic Sans MS" pitchFamily="66" charset="0"/>
              </a:rPr>
              <a:t>DİNLE</a:t>
            </a:r>
            <a:r>
              <a:rPr lang="tr-TR" dirty="0" smtClean="0"/>
              <a:t> </a:t>
            </a:r>
            <a:endParaRPr lang="tr-TR" dirty="0"/>
          </a:p>
        </p:txBody>
      </p:sp>
      <p:sp>
        <p:nvSpPr>
          <p:cNvPr id="5" name="Metin kutusu 4"/>
          <p:cNvSpPr txBox="1"/>
          <p:nvPr/>
        </p:nvSpPr>
        <p:spPr>
          <a:xfrm>
            <a:off x="6588224" y="3142709"/>
            <a:ext cx="2304256" cy="646331"/>
          </a:xfrm>
          <a:prstGeom prst="rect">
            <a:avLst/>
          </a:prstGeom>
          <a:noFill/>
        </p:spPr>
        <p:txBody>
          <a:bodyPr wrap="square" rtlCol="0">
            <a:spAutoFit/>
          </a:bodyPr>
          <a:lstStyle/>
          <a:p>
            <a:r>
              <a:rPr lang="tr-TR" sz="3600" dirty="0" smtClean="0">
                <a:latin typeface="Comic Sans MS" pitchFamily="66" charset="0"/>
              </a:rPr>
              <a:t>BAĞ KUR</a:t>
            </a:r>
            <a:endParaRPr lang="tr-TR" sz="3600" dirty="0">
              <a:latin typeface="Comic Sans MS" pitchFamily="66" charset="0"/>
            </a:endParaRP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410" y="5517232"/>
            <a:ext cx="1268760" cy="1268760"/>
          </a:xfrm>
          <a:prstGeom prst="rect">
            <a:avLst/>
          </a:prstGeom>
        </p:spPr>
      </p:pic>
    </p:spTree>
    <p:extLst>
      <p:ext uri="{BB962C8B-B14F-4D97-AF65-F5344CB8AC3E}">
        <p14:creationId xmlns:p14="http://schemas.microsoft.com/office/powerpoint/2010/main" val="399055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404664"/>
            <a:ext cx="7560840" cy="707886"/>
          </a:xfrm>
          <a:prstGeom prst="rect">
            <a:avLst/>
          </a:prstGeom>
          <a:noFill/>
        </p:spPr>
        <p:txBody>
          <a:bodyPr wrap="square" rtlCol="0">
            <a:spAutoFit/>
          </a:bodyPr>
          <a:lstStyle/>
          <a:p>
            <a:pPr algn="ctr"/>
            <a:r>
              <a:rPr lang="tr-TR" sz="4000" b="1" dirty="0" smtClean="0">
                <a:solidFill>
                  <a:srgbClr val="FF0000"/>
                </a:solidFill>
                <a:latin typeface="Comic Sans MS" pitchFamily="66" charset="0"/>
              </a:rPr>
              <a:t>İZLE</a:t>
            </a:r>
            <a:endParaRPr lang="tr-TR" sz="4000" b="1" dirty="0">
              <a:solidFill>
                <a:srgbClr val="FF0000"/>
              </a:solidFill>
              <a:latin typeface="Comic Sans MS" pitchFamily="66"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12550"/>
            <a:ext cx="2689188" cy="5061894"/>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2627784" y="1700808"/>
            <a:ext cx="6366233" cy="2616101"/>
          </a:xfrm>
          <a:prstGeom prst="rect">
            <a:avLst/>
          </a:prstGeom>
        </p:spPr>
        <p:txBody>
          <a:bodyPr wrap="square">
            <a:spAutoFit/>
          </a:bodyPr>
          <a:lstStyle/>
          <a:p>
            <a:pPr algn="ctr"/>
            <a:r>
              <a:rPr lang="tr-TR" sz="2000" dirty="0" smtClean="0">
                <a:latin typeface="Comic Sans MS" pitchFamily="66" charset="0"/>
              </a:rPr>
              <a:t>Güvenliği </a:t>
            </a:r>
            <a:r>
              <a:rPr lang="tr-TR" sz="2000" dirty="0">
                <a:latin typeface="Comic Sans MS" pitchFamily="66" charset="0"/>
              </a:rPr>
              <a:t>kontrol edin.</a:t>
            </a:r>
          </a:p>
          <a:p>
            <a:pPr algn="ctr"/>
            <a:r>
              <a:rPr lang="tr-TR" sz="2000" dirty="0" smtClean="0">
                <a:latin typeface="Comic Sans MS" pitchFamily="66" charset="0"/>
              </a:rPr>
              <a:t>Acil </a:t>
            </a:r>
            <a:r>
              <a:rPr lang="tr-TR" sz="2000" dirty="0">
                <a:latin typeface="Comic Sans MS" pitchFamily="66" charset="0"/>
              </a:rPr>
              <a:t>temel ihtiyaçları olan </a:t>
            </a:r>
            <a:r>
              <a:rPr lang="tr-TR" sz="2000" dirty="0" smtClean="0">
                <a:latin typeface="Comic Sans MS" pitchFamily="66" charset="0"/>
              </a:rPr>
              <a:t>kişileri </a:t>
            </a:r>
            <a:r>
              <a:rPr lang="tr-TR" sz="2000" dirty="0">
                <a:latin typeface="Comic Sans MS" pitchFamily="66" charset="0"/>
              </a:rPr>
              <a:t>kontrol edin.</a:t>
            </a:r>
          </a:p>
          <a:p>
            <a:pPr algn="ctr"/>
            <a:r>
              <a:rPr lang="tr-TR" sz="2000" dirty="0" smtClean="0">
                <a:latin typeface="Comic Sans MS" pitchFamily="66" charset="0"/>
              </a:rPr>
              <a:t>Ciddi </a:t>
            </a:r>
            <a:r>
              <a:rPr lang="tr-TR" sz="2000" dirty="0">
                <a:latin typeface="Comic Sans MS" pitchFamily="66" charset="0"/>
              </a:rPr>
              <a:t>stres tepkileri gösteren insanları </a:t>
            </a:r>
            <a:r>
              <a:rPr lang="tr-TR" sz="2000" dirty="0" smtClean="0">
                <a:latin typeface="Comic Sans MS" pitchFamily="66" charset="0"/>
              </a:rPr>
              <a:t>kontrol edin.</a:t>
            </a:r>
          </a:p>
          <a:p>
            <a:pPr algn="ctr"/>
            <a:r>
              <a:rPr lang="tr-TR" sz="2000" dirty="0">
                <a:latin typeface="Comic Sans MS" pitchFamily="66" charset="0"/>
              </a:rPr>
              <a:t>Ciddi stres tepkileri gösteren insanların yalnız kalmamalarına ve tepkileri geçinceye kadar </a:t>
            </a:r>
            <a:r>
              <a:rPr lang="tr-TR" sz="2000" dirty="0" smtClean="0">
                <a:latin typeface="Comic Sans MS" pitchFamily="66" charset="0"/>
              </a:rPr>
              <a:t>sağlık </a:t>
            </a:r>
            <a:r>
              <a:rPr lang="tr-TR" sz="2000" dirty="0">
                <a:latin typeface="Comic Sans MS" pitchFamily="66" charset="0"/>
              </a:rPr>
              <a:t>personeli, yerel liderler veya alandaki </a:t>
            </a:r>
            <a:r>
              <a:rPr lang="tr-TR" sz="2000" dirty="0" smtClean="0">
                <a:latin typeface="Comic Sans MS" pitchFamily="66" charset="0"/>
              </a:rPr>
              <a:t>diğer </a:t>
            </a:r>
            <a:r>
              <a:rPr lang="tr-TR" sz="2000" dirty="0">
                <a:latin typeface="Comic Sans MS" pitchFamily="66" charset="0"/>
              </a:rPr>
              <a:t>ekip üyelerinden yardım bulana kadar güvende kalmalarına özen gösterin</a:t>
            </a:r>
            <a:r>
              <a:rPr lang="tr-TR" sz="2400" dirty="0"/>
              <a:t>.</a:t>
            </a:r>
            <a:endParaRPr lang="tr-TR" sz="2400" dirty="0">
              <a:latin typeface="Comic Sans MS" pitchFamily="66" charset="0"/>
            </a:endParaRPr>
          </a:p>
        </p:txBody>
      </p:sp>
    </p:spTree>
    <p:extLst>
      <p:ext uri="{BB962C8B-B14F-4D97-AF65-F5344CB8AC3E}">
        <p14:creationId xmlns:p14="http://schemas.microsoft.com/office/powerpoint/2010/main" val="2003692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 y="404664"/>
            <a:ext cx="8964488" cy="400110"/>
          </a:xfrm>
          <a:prstGeom prst="rect">
            <a:avLst/>
          </a:prstGeom>
        </p:spPr>
        <p:txBody>
          <a:bodyPr wrap="square">
            <a:spAutoFit/>
          </a:bodyPr>
          <a:lstStyle/>
          <a:p>
            <a:pPr algn="ctr"/>
            <a:r>
              <a:rPr lang="tr-TR" sz="2000" b="1" dirty="0" smtClean="0">
                <a:latin typeface="Comic Sans MS" pitchFamily="66" charset="0"/>
              </a:rPr>
              <a:t>KRİZ </a:t>
            </a:r>
            <a:r>
              <a:rPr lang="tr-TR" sz="2000" b="1" dirty="0">
                <a:latin typeface="Comic Sans MS" pitchFamily="66" charset="0"/>
              </a:rPr>
              <a:t>DURUMUNDA ÖZEL </a:t>
            </a:r>
            <a:r>
              <a:rPr lang="tr-TR" sz="2000" b="1" dirty="0" smtClean="0">
                <a:latin typeface="Comic Sans MS" pitchFamily="66" charset="0"/>
              </a:rPr>
              <a:t>İLGİYE İHTİYAÇ  DUYABİLECEK KİŞİLER</a:t>
            </a:r>
            <a:endParaRPr lang="tr-TR" sz="2000" b="1" dirty="0">
              <a:latin typeface="Comic Sans MS" pitchFamily="66" charset="0"/>
            </a:endParaRPr>
          </a:p>
        </p:txBody>
      </p:sp>
      <p:sp>
        <p:nvSpPr>
          <p:cNvPr id="5" name="Metin kutusu 4"/>
          <p:cNvSpPr txBox="1"/>
          <p:nvPr/>
        </p:nvSpPr>
        <p:spPr>
          <a:xfrm>
            <a:off x="901204" y="4653136"/>
            <a:ext cx="7560840" cy="1938992"/>
          </a:xfrm>
          <a:prstGeom prst="rect">
            <a:avLst/>
          </a:prstGeom>
          <a:noFill/>
        </p:spPr>
        <p:txBody>
          <a:bodyPr wrap="square" rtlCol="0">
            <a:spAutoFit/>
          </a:bodyPr>
          <a:lstStyle/>
          <a:p>
            <a:pPr marL="285750" indent="-285750" algn="ctr">
              <a:buFont typeface="Arial" pitchFamily="34" charset="0"/>
              <a:buChar char="•"/>
            </a:pPr>
            <a:r>
              <a:rPr lang="tr-TR" sz="2000" dirty="0" smtClean="0">
                <a:latin typeface="Comic Sans MS" pitchFamily="66" charset="0"/>
              </a:rPr>
              <a:t>Çocuklar (ergenler dahil)</a:t>
            </a:r>
          </a:p>
          <a:p>
            <a:pPr marL="285750" indent="-285750" algn="ctr">
              <a:buFont typeface="Arial" pitchFamily="34" charset="0"/>
              <a:buChar char="•"/>
            </a:pPr>
            <a:r>
              <a:rPr lang="tr-TR" sz="2000" dirty="0" smtClean="0">
                <a:latin typeface="Comic Sans MS" pitchFamily="66" charset="0"/>
              </a:rPr>
              <a:t>Fiziksel ve zihinsel yetersizlikleri olanlar ( yaşlılar, hamileler, ciddi ruhsal bozuklukları olanlar, görme ve duyma güçlüğü yaşayanlar)</a:t>
            </a:r>
          </a:p>
          <a:p>
            <a:pPr marL="285750" indent="-285750" algn="ctr">
              <a:buFont typeface="Arial" pitchFamily="34" charset="0"/>
              <a:buChar char="•"/>
            </a:pPr>
            <a:r>
              <a:rPr lang="tr-TR" sz="2000" dirty="0" smtClean="0">
                <a:latin typeface="Comic Sans MS" pitchFamily="66" charset="0"/>
              </a:rPr>
              <a:t>Kadınlar, bazı etnik gruplar, ayrımcılık veya şiddet riski altında olan kişiler</a:t>
            </a:r>
            <a:endParaRPr lang="tr-TR" sz="2000" dirty="0">
              <a:latin typeface="Comic Sans MS" pitchFamily="66" charset="0"/>
            </a:endParaRPr>
          </a:p>
        </p:txBody>
      </p:sp>
      <p:pic>
        <p:nvPicPr>
          <p:cNvPr id="8194" name="Picture 2" descr="C:\Users\asus\Desktop\turkiye-de-uluslararasi-3-aralik-engelliler-gunu-53776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114" y="804774"/>
            <a:ext cx="6304261" cy="34978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625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476672"/>
            <a:ext cx="9144000" cy="707886"/>
          </a:xfrm>
          <a:prstGeom prst="rect">
            <a:avLst/>
          </a:prstGeom>
          <a:noFill/>
        </p:spPr>
        <p:txBody>
          <a:bodyPr wrap="square" rtlCol="0">
            <a:spAutoFit/>
          </a:bodyPr>
          <a:lstStyle/>
          <a:p>
            <a:pPr algn="ctr"/>
            <a:r>
              <a:rPr lang="tr-TR" sz="4000" b="1" dirty="0" smtClean="0">
                <a:solidFill>
                  <a:srgbClr val="FF0000"/>
                </a:solidFill>
                <a:latin typeface="Comic Sans MS" pitchFamily="66" charset="0"/>
              </a:rPr>
              <a:t>DİNLE</a:t>
            </a:r>
            <a:endParaRPr lang="tr-TR" sz="3200" b="1" dirty="0">
              <a:solidFill>
                <a:srgbClr val="FF0000"/>
              </a:solidFill>
              <a:latin typeface="Comic Sans MS" pitchFamily="66" charset="0"/>
            </a:endParaRPr>
          </a:p>
        </p:txBody>
      </p:sp>
      <p:sp>
        <p:nvSpPr>
          <p:cNvPr id="5" name="Metin kutusu 4"/>
          <p:cNvSpPr txBox="1"/>
          <p:nvPr/>
        </p:nvSpPr>
        <p:spPr>
          <a:xfrm>
            <a:off x="380292" y="2276872"/>
            <a:ext cx="4211960" cy="2677656"/>
          </a:xfrm>
          <a:prstGeom prst="rect">
            <a:avLst/>
          </a:prstGeom>
          <a:noFill/>
        </p:spPr>
        <p:txBody>
          <a:bodyPr wrap="square" rtlCol="0">
            <a:spAutoFit/>
          </a:bodyPr>
          <a:lstStyle/>
          <a:p>
            <a:pPr algn="ctr"/>
            <a:r>
              <a:rPr lang="tr-TR" sz="2400" dirty="0" smtClean="0">
                <a:latin typeface="Comic Sans MS" pitchFamily="66" charset="0"/>
              </a:rPr>
              <a:t>Desteğe </a:t>
            </a:r>
            <a:r>
              <a:rPr lang="tr-TR" sz="2400" dirty="0">
                <a:latin typeface="Comic Sans MS" pitchFamily="66" charset="0"/>
              </a:rPr>
              <a:t>ihtiyacı olabilecek insanlara </a:t>
            </a:r>
            <a:r>
              <a:rPr lang="tr-TR" sz="2400" dirty="0" smtClean="0">
                <a:latin typeface="Comic Sans MS" pitchFamily="66" charset="0"/>
              </a:rPr>
              <a:t>yaklaşın.</a:t>
            </a:r>
          </a:p>
          <a:p>
            <a:pPr algn="ctr"/>
            <a:r>
              <a:rPr lang="tr-TR" sz="2400" dirty="0">
                <a:latin typeface="Comic Sans MS" pitchFamily="66" charset="0"/>
              </a:rPr>
              <a:t>İ</a:t>
            </a:r>
            <a:r>
              <a:rPr lang="tr-TR" sz="2400" dirty="0" smtClean="0">
                <a:latin typeface="Comic Sans MS" pitchFamily="66" charset="0"/>
              </a:rPr>
              <a:t>nsanların </a:t>
            </a:r>
            <a:r>
              <a:rPr lang="tr-TR" sz="2400" dirty="0">
                <a:latin typeface="Comic Sans MS" pitchFamily="66" charset="0"/>
              </a:rPr>
              <a:t>ihtiyaç ve kaygılarını sorun.</a:t>
            </a:r>
          </a:p>
          <a:p>
            <a:pPr algn="ctr"/>
            <a:r>
              <a:rPr lang="tr-TR" sz="2400" dirty="0" smtClean="0">
                <a:latin typeface="Comic Sans MS" pitchFamily="66" charset="0"/>
              </a:rPr>
              <a:t>İnsanları </a:t>
            </a:r>
            <a:r>
              <a:rPr lang="tr-TR" sz="2400" dirty="0">
                <a:latin typeface="Comic Sans MS" pitchFamily="66" charset="0"/>
              </a:rPr>
              <a:t>dinleyin ve </a:t>
            </a:r>
            <a:r>
              <a:rPr lang="tr-TR" sz="2400" dirty="0" smtClean="0">
                <a:latin typeface="Comic Sans MS" pitchFamily="66" charset="0"/>
              </a:rPr>
              <a:t>sakinleşmelerine yardımcı olun</a:t>
            </a:r>
            <a:r>
              <a:rPr lang="tr-TR" sz="2400" dirty="0"/>
              <a:t>.</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97" t="23441" b="53118"/>
          <a:stretch/>
        </p:blipFill>
        <p:spPr bwMode="auto">
          <a:xfrm>
            <a:off x="5076056" y="1268760"/>
            <a:ext cx="3672408" cy="3968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465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608" y="0"/>
            <a:ext cx="10585176" cy="685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333363" y="116632"/>
            <a:ext cx="8229600" cy="1143000"/>
          </a:xfrm>
        </p:spPr>
        <p:txBody>
          <a:bodyPr/>
          <a:lstStyle/>
          <a:p>
            <a:r>
              <a:rPr lang="tr-TR" sz="3600" dirty="0" smtClean="0">
                <a:solidFill>
                  <a:srgbClr val="FF0000"/>
                </a:solidFill>
                <a:latin typeface="Comic Sans MS" pitchFamily="66" charset="0"/>
              </a:rPr>
              <a:t>Psikolojik İlk Yardım (PİY) Nedir?</a:t>
            </a:r>
            <a:endParaRPr lang="tr-TR" sz="3600" dirty="0">
              <a:solidFill>
                <a:srgbClr val="FF0000"/>
              </a:solidFill>
              <a:latin typeface="Comic Sans MS" pitchFamily="66" charset="0"/>
            </a:endParaRPr>
          </a:p>
        </p:txBody>
      </p:sp>
      <p:sp>
        <p:nvSpPr>
          <p:cNvPr id="4" name="Metin kutusu 3"/>
          <p:cNvSpPr txBox="1"/>
          <p:nvPr/>
        </p:nvSpPr>
        <p:spPr>
          <a:xfrm>
            <a:off x="539552" y="3581722"/>
            <a:ext cx="8424936" cy="3231654"/>
          </a:xfrm>
          <a:prstGeom prst="rect">
            <a:avLst/>
          </a:prstGeom>
          <a:noFill/>
        </p:spPr>
        <p:txBody>
          <a:bodyPr wrap="square" rtlCol="0">
            <a:spAutoFit/>
          </a:bodyPr>
          <a:lstStyle/>
          <a:p>
            <a:r>
              <a:rPr lang="tr-TR" sz="2400" dirty="0">
                <a:latin typeface="Comic Sans MS" pitchFamily="66" charset="0"/>
              </a:rPr>
              <a:t>Dünyada </a:t>
            </a:r>
            <a:r>
              <a:rPr lang="tr-TR" sz="2400" dirty="0" smtClean="0">
                <a:latin typeface="Comic Sans MS" pitchFamily="66" charset="0"/>
              </a:rPr>
              <a:t>savaş </a:t>
            </a:r>
            <a:r>
              <a:rPr lang="tr-TR" sz="2400" dirty="0">
                <a:latin typeface="Comic Sans MS" pitchFamily="66" charset="0"/>
              </a:rPr>
              <a:t>, </a:t>
            </a:r>
            <a:r>
              <a:rPr lang="tr-TR" sz="2400" dirty="0" smtClean="0">
                <a:latin typeface="Comic Sans MS" pitchFamily="66" charset="0"/>
              </a:rPr>
              <a:t>doğal </a:t>
            </a:r>
            <a:r>
              <a:rPr lang="tr-TR" sz="2400" dirty="0">
                <a:latin typeface="Comic Sans MS" pitchFamily="66" charset="0"/>
              </a:rPr>
              <a:t>afet, kaza, yangın ve </a:t>
            </a:r>
            <a:r>
              <a:rPr lang="tr-TR" sz="2400" dirty="0" smtClean="0">
                <a:latin typeface="Comic Sans MS" pitchFamily="66" charset="0"/>
              </a:rPr>
              <a:t>kişilerarası şiddet </a:t>
            </a:r>
            <a:r>
              <a:rPr lang="tr-TR" sz="2400" dirty="0">
                <a:latin typeface="Comic Sans MS" pitchFamily="66" charset="0"/>
              </a:rPr>
              <a:t>(</a:t>
            </a:r>
            <a:r>
              <a:rPr lang="tr-TR" sz="2400" dirty="0" smtClean="0">
                <a:latin typeface="Comic Sans MS" pitchFamily="66" charset="0"/>
              </a:rPr>
              <a:t>örneğin </a:t>
            </a:r>
            <a:r>
              <a:rPr lang="tr-TR" sz="2400" dirty="0">
                <a:latin typeface="Comic Sans MS" pitchFamily="66" charset="0"/>
              </a:rPr>
              <a:t>cinsel </a:t>
            </a:r>
            <a:r>
              <a:rPr lang="tr-TR" sz="2400" dirty="0" smtClean="0">
                <a:latin typeface="Comic Sans MS" pitchFamily="66" charset="0"/>
              </a:rPr>
              <a:t>şiddet</a:t>
            </a:r>
            <a:r>
              <a:rPr lang="tr-TR" sz="2400" dirty="0">
                <a:latin typeface="Comic Sans MS" pitchFamily="66" charset="0"/>
              </a:rPr>
              <a:t>) gibi farklı türlerde acı veren olaylar </a:t>
            </a:r>
            <a:r>
              <a:rPr lang="tr-TR" sz="2400" dirty="0" smtClean="0">
                <a:latin typeface="Comic Sans MS" pitchFamily="66" charset="0"/>
              </a:rPr>
              <a:t>yaşanmaktadır</a:t>
            </a:r>
            <a:r>
              <a:rPr lang="tr-TR" sz="2400" dirty="0">
                <a:latin typeface="Comic Sans MS" pitchFamily="66" charset="0"/>
              </a:rPr>
              <a:t>. Bu olaylardan bireyler, aileler </a:t>
            </a:r>
            <a:r>
              <a:rPr lang="tr-TR" sz="2400" dirty="0" smtClean="0">
                <a:latin typeface="Comic Sans MS" pitchFamily="66" charset="0"/>
              </a:rPr>
              <a:t>veya </a:t>
            </a:r>
            <a:r>
              <a:rPr lang="tr-TR" sz="2400" dirty="0">
                <a:latin typeface="Comic Sans MS" pitchFamily="66" charset="0"/>
              </a:rPr>
              <a:t>tüm toplum etkilenmektedir. </a:t>
            </a:r>
            <a:r>
              <a:rPr lang="tr-TR" sz="2400" dirty="0" smtClean="0">
                <a:latin typeface="Comic Sans MS" pitchFamily="66" charset="0"/>
              </a:rPr>
              <a:t>İnsanlar </a:t>
            </a:r>
            <a:r>
              <a:rPr lang="tr-TR" sz="2400" dirty="0">
                <a:latin typeface="Comic Sans MS" pitchFamily="66" charset="0"/>
              </a:rPr>
              <a:t>evlerini veya sevdiklerini kaybetmekte, aile ve </a:t>
            </a:r>
            <a:r>
              <a:rPr lang="tr-TR" sz="2400" dirty="0" smtClean="0">
                <a:latin typeface="Comic Sans MS" pitchFamily="66" charset="0"/>
              </a:rPr>
              <a:t>di</a:t>
            </a:r>
            <a:r>
              <a:rPr lang="tr-TR" sz="2400" dirty="0">
                <a:latin typeface="Comic Sans MS" pitchFamily="66" charset="0"/>
              </a:rPr>
              <a:t>ğ</a:t>
            </a:r>
            <a:r>
              <a:rPr lang="tr-TR" sz="2400" dirty="0" smtClean="0">
                <a:latin typeface="Comic Sans MS" pitchFamily="66" charset="0"/>
              </a:rPr>
              <a:t>er </a:t>
            </a:r>
            <a:r>
              <a:rPr lang="tr-TR" sz="2400" dirty="0">
                <a:latin typeface="Comic Sans MS" pitchFamily="66" charset="0"/>
              </a:rPr>
              <a:t>tanıdıklarından ayrı kalmakta veya </a:t>
            </a:r>
            <a:r>
              <a:rPr lang="tr-TR" sz="2400" dirty="0" smtClean="0">
                <a:latin typeface="Comic Sans MS" pitchFamily="66" charset="0"/>
              </a:rPr>
              <a:t>şiddet/ölüm </a:t>
            </a:r>
            <a:r>
              <a:rPr lang="tr-TR" sz="2400" dirty="0">
                <a:latin typeface="Comic Sans MS" pitchFamily="66" charset="0"/>
              </a:rPr>
              <a:t>olaylarına tanık olmaktadırlar</a:t>
            </a:r>
            <a:r>
              <a:rPr lang="tr-TR" sz="2400" dirty="0" smtClean="0">
                <a:latin typeface="Comic Sans MS" pitchFamily="66" charset="0"/>
              </a:rPr>
              <a:t>.</a:t>
            </a:r>
          </a:p>
          <a:p>
            <a:endParaRPr lang="tr-TR" dirty="0" smtClean="0">
              <a:latin typeface="Comic Sans MS" pitchFamily="66" charset="0"/>
            </a:endParaRPr>
          </a:p>
          <a:p>
            <a:r>
              <a:rPr lang="tr-TR" dirty="0" smtClean="0">
                <a:latin typeface="Comic Sans MS" pitchFamily="66" charset="0"/>
              </a:rPr>
              <a:t> </a:t>
            </a:r>
            <a:endParaRPr lang="tr-TR" dirty="0">
              <a:latin typeface="Comic Sans MS" pitchFamily="66"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8807"/>
            <a:ext cx="9144000" cy="249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45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476672"/>
            <a:ext cx="9144000" cy="707886"/>
          </a:xfrm>
          <a:prstGeom prst="rect">
            <a:avLst/>
          </a:prstGeom>
          <a:noFill/>
        </p:spPr>
        <p:txBody>
          <a:bodyPr wrap="square" rtlCol="0">
            <a:spAutoFit/>
          </a:bodyPr>
          <a:lstStyle/>
          <a:p>
            <a:pPr algn="ctr"/>
            <a:r>
              <a:rPr lang="tr-TR" sz="4000" b="1" dirty="0" smtClean="0">
                <a:solidFill>
                  <a:srgbClr val="FF0000"/>
                </a:solidFill>
                <a:latin typeface="Comic Sans MS" pitchFamily="66" charset="0"/>
              </a:rPr>
              <a:t>BAĞ</a:t>
            </a:r>
            <a:r>
              <a:rPr lang="tr-TR" sz="4000" b="1" dirty="0" smtClean="0">
                <a:latin typeface="Comic Sans MS" pitchFamily="66" charset="0"/>
              </a:rPr>
              <a:t> </a:t>
            </a:r>
            <a:r>
              <a:rPr lang="tr-TR" sz="4000" b="1" dirty="0" smtClean="0">
                <a:solidFill>
                  <a:srgbClr val="FF0000"/>
                </a:solidFill>
                <a:latin typeface="Comic Sans MS" pitchFamily="66" charset="0"/>
              </a:rPr>
              <a:t>KUR</a:t>
            </a:r>
            <a:endParaRPr lang="tr-TR" sz="4000" b="1" dirty="0">
              <a:solidFill>
                <a:srgbClr val="FF0000"/>
              </a:solidFill>
              <a:latin typeface="Comic Sans MS" pitchFamily="66" charset="0"/>
            </a:endParaRPr>
          </a:p>
        </p:txBody>
      </p:sp>
      <p:sp>
        <p:nvSpPr>
          <p:cNvPr id="5" name="Dikdörtgen 4"/>
          <p:cNvSpPr/>
          <p:nvPr/>
        </p:nvSpPr>
        <p:spPr>
          <a:xfrm>
            <a:off x="216024" y="1336700"/>
            <a:ext cx="8964488" cy="2308324"/>
          </a:xfrm>
          <a:prstGeom prst="rect">
            <a:avLst/>
          </a:prstGeom>
        </p:spPr>
        <p:txBody>
          <a:bodyPr wrap="square">
            <a:spAutoFit/>
          </a:bodyPr>
          <a:lstStyle/>
          <a:p>
            <a:pPr algn="ctr"/>
            <a:r>
              <a:rPr lang="tr-TR" dirty="0"/>
              <a:t> </a:t>
            </a:r>
            <a:r>
              <a:rPr lang="tr-TR" sz="2400" dirty="0">
                <a:latin typeface="Comic Sans MS" pitchFamily="66" charset="0"/>
              </a:rPr>
              <a:t>İ</a:t>
            </a:r>
            <a:r>
              <a:rPr lang="tr-TR" sz="2400" dirty="0" smtClean="0">
                <a:latin typeface="Comic Sans MS" pitchFamily="66" charset="0"/>
              </a:rPr>
              <a:t>nsanların </a:t>
            </a:r>
            <a:r>
              <a:rPr lang="tr-TR" sz="2400" dirty="0">
                <a:latin typeface="Comic Sans MS" pitchFamily="66" charset="0"/>
              </a:rPr>
              <a:t>temel ihtiyaçlarını bildirmelerine </a:t>
            </a:r>
            <a:r>
              <a:rPr lang="tr-TR" sz="2400" dirty="0" smtClean="0">
                <a:latin typeface="Comic Sans MS" pitchFamily="66" charset="0"/>
              </a:rPr>
              <a:t>ve hizmetlere ulaşmalarına </a:t>
            </a:r>
            <a:r>
              <a:rPr lang="tr-TR" sz="2400" dirty="0">
                <a:latin typeface="Comic Sans MS" pitchFamily="66" charset="0"/>
              </a:rPr>
              <a:t>yardım edin.</a:t>
            </a:r>
          </a:p>
          <a:p>
            <a:pPr algn="ctr"/>
            <a:r>
              <a:rPr lang="tr-TR" sz="2400" dirty="0" smtClean="0">
                <a:latin typeface="Comic Sans MS" pitchFamily="66" charset="0"/>
              </a:rPr>
              <a:t>Problemleriyle baş etmelerine </a:t>
            </a:r>
            <a:r>
              <a:rPr lang="tr-TR" sz="2400" dirty="0">
                <a:latin typeface="Comic Sans MS" pitchFamily="66" charset="0"/>
              </a:rPr>
              <a:t>yardım </a:t>
            </a:r>
            <a:r>
              <a:rPr lang="tr-TR" sz="2400" dirty="0" smtClean="0">
                <a:latin typeface="Comic Sans MS" pitchFamily="66" charset="0"/>
              </a:rPr>
              <a:t>edin.</a:t>
            </a:r>
          </a:p>
          <a:p>
            <a:pPr algn="ctr"/>
            <a:r>
              <a:rPr lang="tr-TR" sz="2400" dirty="0" smtClean="0">
                <a:latin typeface="Comic Sans MS" pitchFamily="66" charset="0"/>
              </a:rPr>
              <a:t>Bilgi </a:t>
            </a:r>
            <a:r>
              <a:rPr lang="tr-TR" sz="2400" dirty="0">
                <a:latin typeface="Comic Sans MS" pitchFamily="66" charset="0"/>
              </a:rPr>
              <a:t>verin.</a:t>
            </a:r>
          </a:p>
          <a:p>
            <a:pPr algn="ctr"/>
            <a:r>
              <a:rPr lang="tr-TR" sz="2400" dirty="0" smtClean="0">
                <a:latin typeface="Comic Sans MS" pitchFamily="66" charset="0"/>
              </a:rPr>
              <a:t>İnsanların </a:t>
            </a:r>
            <a:r>
              <a:rPr lang="tr-TR" sz="2400" dirty="0">
                <a:latin typeface="Comic Sans MS" pitchFamily="66" charset="0"/>
              </a:rPr>
              <a:t>sevdikleriyle </a:t>
            </a:r>
            <a:r>
              <a:rPr lang="tr-TR" sz="2400" dirty="0" smtClean="0">
                <a:latin typeface="Comic Sans MS" pitchFamily="66" charset="0"/>
              </a:rPr>
              <a:t>ba</a:t>
            </a:r>
            <a:r>
              <a:rPr lang="tr-TR" sz="2400" dirty="0">
                <a:latin typeface="Comic Sans MS" pitchFamily="66" charset="0"/>
              </a:rPr>
              <a:t>ğ</a:t>
            </a:r>
            <a:r>
              <a:rPr lang="tr-TR" sz="2400" dirty="0" smtClean="0">
                <a:latin typeface="Comic Sans MS" pitchFamily="66" charset="0"/>
              </a:rPr>
              <a:t>lantı </a:t>
            </a:r>
            <a:r>
              <a:rPr lang="tr-TR" sz="2400" dirty="0">
                <a:latin typeface="Comic Sans MS" pitchFamily="66" charset="0"/>
              </a:rPr>
              <a:t>kurmasına </a:t>
            </a:r>
            <a:r>
              <a:rPr lang="tr-TR" sz="2400" dirty="0" smtClean="0">
                <a:latin typeface="Comic Sans MS" pitchFamily="66" charset="0"/>
              </a:rPr>
              <a:t>ve sosyal </a:t>
            </a:r>
            <a:r>
              <a:rPr lang="tr-TR" sz="2400" dirty="0">
                <a:latin typeface="Comic Sans MS" pitchFamily="66" charset="0"/>
              </a:rPr>
              <a:t>destek </a:t>
            </a:r>
            <a:r>
              <a:rPr lang="tr-TR" sz="2400" dirty="0" smtClean="0">
                <a:latin typeface="Comic Sans MS" pitchFamily="66" charset="0"/>
              </a:rPr>
              <a:t>sağlamasına </a:t>
            </a:r>
            <a:r>
              <a:rPr lang="tr-TR" sz="2400" dirty="0">
                <a:latin typeface="Comic Sans MS" pitchFamily="66" charset="0"/>
              </a:rPr>
              <a:t>yardım edin</a:t>
            </a:r>
            <a:r>
              <a:rPr lang="tr-TR" dirty="0"/>
              <a: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797300"/>
            <a:ext cx="645795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9240"/>
            <a:ext cx="1268760" cy="1268760"/>
          </a:xfrm>
          <a:prstGeom prst="rect">
            <a:avLst/>
          </a:prstGeom>
        </p:spPr>
      </p:pic>
    </p:spTree>
    <p:extLst>
      <p:ext uri="{BB962C8B-B14F-4D97-AF65-F5344CB8AC3E}">
        <p14:creationId xmlns:p14="http://schemas.microsoft.com/office/powerpoint/2010/main" val="2801968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0648"/>
            <a:ext cx="8229600" cy="4525963"/>
          </a:xfrm>
        </p:spPr>
        <p:txBody>
          <a:bodyPr/>
          <a:lstStyle/>
          <a:p>
            <a:pPr marL="0" indent="0">
              <a:buNone/>
            </a:pPr>
            <a:r>
              <a:rPr lang="tr-TR" sz="2400" dirty="0">
                <a:latin typeface="Comic Sans MS" pitchFamily="66" charset="0"/>
              </a:rPr>
              <a:t>Herkes bu tür olaylardan bir şekilde etkilenirken, her birey farklı etkilenip, farklı tepkiler verebilir</a:t>
            </a:r>
            <a:r>
              <a:rPr lang="tr-TR" sz="2400" dirty="0" smtClean="0">
                <a:latin typeface="Comic Sans MS" pitchFamily="66" charset="0"/>
              </a:rPr>
              <a:t>. İnsanların </a:t>
            </a:r>
            <a:r>
              <a:rPr lang="tr-TR" sz="2400" dirty="0">
                <a:latin typeface="Comic Sans MS" pitchFamily="66" charset="0"/>
              </a:rPr>
              <a:t>birçoğu olanlar hakkında yoğun şaşkınlık, anlam verememe, güvensizlik veya belirsizlik hissedebilir. Aşırı korku ve kaygı duyguları baskın olabileceği gibi bir şey hissedememe ya da içe kapanma gibi duygular da yaşanabilir.</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56992"/>
            <a:ext cx="9144000" cy="336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5589240"/>
            <a:ext cx="1268760" cy="1268760"/>
          </a:xfrm>
          <a:prstGeom prst="rect">
            <a:avLst/>
          </a:prstGeom>
        </p:spPr>
      </p:pic>
    </p:spTree>
    <p:extLst>
      <p:ext uri="{BB962C8B-B14F-4D97-AF65-F5344CB8AC3E}">
        <p14:creationId xmlns:p14="http://schemas.microsoft.com/office/powerpoint/2010/main" val="602692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737" y="-42014"/>
            <a:ext cx="10585176" cy="688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899" t="9419" r="15551" b="8805"/>
          <a:stretch/>
        </p:blipFill>
        <p:spPr bwMode="auto">
          <a:xfrm>
            <a:off x="0" y="1265954"/>
            <a:ext cx="4553446" cy="4787236"/>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4716016" y="574675"/>
            <a:ext cx="4176464" cy="4955203"/>
          </a:xfrm>
          <a:prstGeom prst="rect">
            <a:avLst/>
          </a:prstGeom>
          <a:noFill/>
        </p:spPr>
        <p:txBody>
          <a:bodyPr wrap="square" rtlCol="0">
            <a:spAutoFit/>
          </a:bodyPr>
          <a:lstStyle/>
          <a:p>
            <a:pPr algn="ctr"/>
            <a:r>
              <a:rPr lang="tr-TR" sz="3600" dirty="0" smtClean="0">
                <a:solidFill>
                  <a:srgbClr val="FF0000"/>
                </a:solidFill>
                <a:latin typeface="Comic Sans MS" pitchFamily="66" charset="0"/>
              </a:rPr>
              <a:t>Psikolojik İlk Yardım(PİY) Nedir?</a:t>
            </a:r>
          </a:p>
          <a:p>
            <a:pPr algn="ctr"/>
            <a:endParaRPr lang="tr-TR" sz="4000" dirty="0" smtClean="0">
              <a:latin typeface="Comic Sans MS" pitchFamily="66" charset="0"/>
            </a:endParaRPr>
          </a:p>
          <a:p>
            <a:pPr algn="ctr"/>
            <a:r>
              <a:rPr lang="tr-TR" sz="2400" dirty="0" smtClean="0">
                <a:latin typeface="Comic Sans MS" pitchFamily="66" charset="0"/>
              </a:rPr>
              <a:t>Psikolojik </a:t>
            </a:r>
            <a:r>
              <a:rPr lang="tr-TR" sz="2400" dirty="0">
                <a:latin typeface="Comic Sans MS" pitchFamily="66" charset="0"/>
              </a:rPr>
              <a:t>ilk yardım (</a:t>
            </a:r>
            <a:r>
              <a:rPr lang="tr-TR" sz="2400" dirty="0" err="1" smtClean="0">
                <a:latin typeface="Comic Sans MS" pitchFamily="66" charset="0"/>
              </a:rPr>
              <a:t>PiY</a:t>
            </a:r>
            <a:r>
              <a:rPr lang="tr-TR" sz="2400" dirty="0">
                <a:latin typeface="Comic Sans MS" pitchFamily="66" charset="0"/>
              </a:rPr>
              <a:t>), acı çeken ya da </a:t>
            </a:r>
            <a:r>
              <a:rPr lang="tr-TR" sz="2400" dirty="0" smtClean="0">
                <a:latin typeface="Comic Sans MS" pitchFamily="66" charset="0"/>
              </a:rPr>
              <a:t>desteğe </a:t>
            </a:r>
            <a:r>
              <a:rPr lang="tr-TR" sz="2400" dirty="0">
                <a:latin typeface="Comic Sans MS" pitchFamily="66" charset="0"/>
              </a:rPr>
              <a:t>ve yardıma ihtiyaç duyan </a:t>
            </a:r>
            <a:r>
              <a:rPr lang="tr-TR" sz="2400" dirty="0" smtClean="0">
                <a:latin typeface="Comic Sans MS" pitchFamily="66" charset="0"/>
              </a:rPr>
              <a:t>kişiye </a:t>
            </a:r>
            <a:r>
              <a:rPr lang="tr-TR" sz="2400" dirty="0">
                <a:latin typeface="Comic Sans MS" pitchFamily="66" charset="0"/>
              </a:rPr>
              <a:t>sunulan </a:t>
            </a:r>
            <a:r>
              <a:rPr lang="tr-TR" sz="2400" dirty="0">
                <a:solidFill>
                  <a:srgbClr val="FF0000"/>
                </a:solidFill>
                <a:latin typeface="Comic Sans MS" pitchFamily="66" charset="0"/>
              </a:rPr>
              <a:t>insani</a:t>
            </a:r>
            <a:r>
              <a:rPr lang="tr-TR" sz="2400" dirty="0">
                <a:latin typeface="Comic Sans MS" pitchFamily="66" charset="0"/>
              </a:rPr>
              <a:t> ve </a:t>
            </a:r>
            <a:r>
              <a:rPr lang="tr-TR" sz="2400" dirty="0">
                <a:solidFill>
                  <a:srgbClr val="FF0000"/>
                </a:solidFill>
                <a:latin typeface="Comic Sans MS" pitchFamily="66" charset="0"/>
              </a:rPr>
              <a:t>destekleyici</a:t>
            </a:r>
            <a:r>
              <a:rPr lang="tr-TR" sz="2400" dirty="0">
                <a:latin typeface="Comic Sans MS" pitchFamily="66" charset="0"/>
              </a:rPr>
              <a:t> müdahale olarak </a:t>
            </a:r>
            <a:r>
              <a:rPr lang="tr-TR" sz="2400" dirty="0" smtClean="0">
                <a:latin typeface="Comic Sans MS" pitchFamily="66" charset="0"/>
              </a:rPr>
              <a:t>tanımlanmaktadır.</a:t>
            </a:r>
          </a:p>
          <a:p>
            <a:pPr algn="just"/>
            <a:endParaRPr lang="tr-TR" sz="2400" dirty="0" smtClean="0">
              <a:latin typeface="Comic Sans MS" pitchFamily="66" charset="0"/>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20" y="5491783"/>
            <a:ext cx="1268760" cy="1268760"/>
          </a:xfrm>
          <a:prstGeom prst="rect">
            <a:avLst/>
          </a:prstGeom>
        </p:spPr>
      </p:pic>
    </p:spTree>
    <p:extLst>
      <p:ext uri="{BB962C8B-B14F-4D97-AF65-F5344CB8AC3E}">
        <p14:creationId xmlns:p14="http://schemas.microsoft.com/office/powerpoint/2010/main" val="2987595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20037" y="548680"/>
            <a:ext cx="5758312" cy="3168352"/>
          </a:xfrm>
        </p:spPr>
        <p:txBody>
          <a:bodyPr/>
          <a:lstStyle/>
          <a:p>
            <a:pPr marL="285750" indent="-285750" algn="just"/>
            <a:r>
              <a:rPr lang="tr-TR" sz="2400" dirty="0">
                <a:latin typeface="Comic Sans MS" pitchFamily="66" charset="0"/>
              </a:rPr>
              <a:t>Kişileri zorlamayan pratik bakım ve destek sağlamak,</a:t>
            </a:r>
          </a:p>
          <a:p>
            <a:pPr marL="285750" indent="-285750" algn="just"/>
            <a:r>
              <a:rPr lang="tr-TR" sz="2400" dirty="0">
                <a:latin typeface="Comic Sans MS" pitchFamily="66" charset="0"/>
              </a:rPr>
              <a:t>İhtiyaç ve kaygıları belirlemek,</a:t>
            </a:r>
          </a:p>
          <a:p>
            <a:pPr marL="285750" indent="-285750" algn="just"/>
            <a:r>
              <a:rPr lang="tr-TR" sz="2400" dirty="0">
                <a:latin typeface="Comic Sans MS" pitchFamily="66" charset="0"/>
              </a:rPr>
              <a:t>İnsanların temel ihtiyaçlarını karşılamalarına yardımcı olmak (gıda, su, bilgi alma gibi),</a:t>
            </a:r>
          </a:p>
          <a:p>
            <a:pPr marL="285750" indent="-285750" algn="just"/>
            <a:r>
              <a:rPr lang="tr-TR" sz="2400" dirty="0">
                <a:latin typeface="Comic Sans MS" pitchFamily="66" charset="0"/>
              </a:rPr>
              <a:t>İnsanları konu maya zorlamadan dinlemek</a:t>
            </a:r>
            <a:r>
              <a:rPr lang="tr-TR" sz="2400" dirty="0" smtClean="0">
                <a:latin typeface="Comic Sans MS" pitchFamily="66" charset="0"/>
              </a:rPr>
              <a:t>,</a:t>
            </a:r>
            <a:endParaRPr lang="tr-TR" sz="2400" dirty="0">
              <a:latin typeface="Comic Sans MS" pitchFamily="66" charset="0"/>
            </a:endParaRPr>
          </a:p>
        </p:txBody>
      </p:sp>
      <p:sp>
        <p:nvSpPr>
          <p:cNvPr id="4" name="Dikdörtgen 3"/>
          <p:cNvSpPr/>
          <p:nvPr/>
        </p:nvSpPr>
        <p:spPr>
          <a:xfrm>
            <a:off x="3059832" y="3933056"/>
            <a:ext cx="5832649" cy="830997"/>
          </a:xfrm>
          <a:prstGeom prst="rect">
            <a:avLst/>
          </a:prstGeom>
        </p:spPr>
        <p:txBody>
          <a:bodyPr wrap="square">
            <a:spAutoFit/>
          </a:bodyPr>
          <a:lstStyle/>
          <a:p>
            <a:pPr marL="342900" indent="-342900">
              <a:buFont typeface="Arial" pitchFamily="34" charset="0"/>
              <a:buChar char="•"/>
            </a:pPr>
            <a:r>
              <a:rPr lang="tr-TR" sz="2400" dirty="0">
                <a:latin typeface="Comic Sans MS" pitchFamily="66" charset="0"/>
              </a:rPr>
              <a:t>Rahatlatıp </a:t>
            </a:r>
            <a:r>
              <a:rPr lang="tr-TR" sz="2400" dirty="0" smtClean="0">
                <a:latin typeface="Comic Sans MS" pitchFamily="66" charset="0"/>
              </a:rPr>
              <a:t>sakinleşmelerine yardımcı </a:t>
            </a:r>
            <a:r>
              <a:rPr lang="tr-TR" sz="2400" dirty="0">
                <a:latin typeface="Comic Sans MS" pitchFamily="66" charset="0"/>
              </a:rPr>
              <a:t>olmak</a:t>
            </a:r>
            <a:r>
              <a:rPr lang="tr-TR" sz="2400" dirty="0" smtClean="0">
                <a:latin typeface="Comic Sans MS" pitchFamily="66" charset="0"/>
              </a:rPr>
              <a:t>,</a:t>
            </a:r>
            <a:endParaRPr lang="tr-TR" sz="2400"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2215"/>
            <a:ext cx="3672408" cy="430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23528" y="4941168"/>
            <a:ext cx="8568952" cy="1569660"/>
          </a:xfrm>
          <a:prstGeom prst="rect">
            <a:avLst/>
          </a:prstGeom>
        </p:spPr>
        <p:txBody>
          <a:bodyPr wrap="square">
            <a:spAutoFit/>
          </a:bodyPr>
          <a:lstStyle/>
          <a:p>
            <a:pPr marL="342900" lvl="0" indent="-342900" algn="just">
              <a:buFont typeface="Arial" pitchFamily="34" charset="0"/>
              <a:buChar char="•"/>
            </a:pPr>
            <a:r>
              <a:rPr lang="tr-TR" sz="2400" dirty="0">
                <a:solidFill>
                  <a:prstClr val="black"/>
                </a:solidFill>
                <a:latin typeface="Comic Sans MS" pitchFamily="66" charset="0"/>
              </a:rPr>
              <a:t>İnsanların bilgi edinmesi, hizmetlere ve sosyal desteklere ulaşmaları için yardım sağlamak,</a:t>
            </a:r>
          </a:p>
          <a:p>
            <a:pPr marL="342900" lvl="0" indent="-342900" algn="just">
              <a:buFont typeface="Arial" pitchFamily="34" charset="0"/>
              <a:buChar char="•"/>
            </a:pPr>
            <a:r>
              <a:rPr lang="tr-TR" sz="2400" dirty="0">
                <a:solidFill>
                  <a:prstClr val="black"/>
                </a:solidFill>
                <a:latin typeface="Comic Sans MS" pitchFamily="66" charset="0"/>
              </a:rPr>
              <a:t>Kişileri gelecekteki olası zararlardan korumak.</a:t>
            </a:r>
          </a:p>
          <a:p>
            <a:pPr marL="342900" lvl="0" indent="-342900">
              <a:buFont typeface="Arial" pitchFamily="34" charset="0"/>
              <a:buChar char="•"/>
            </a:pPr>
            <a:endParaRPr lang="tr-TR" sz="2400" dirty="0">
              <a:solidFill>
                <a:prstClr val="black"/>
              </a:solidFill>
            </a:endParaRPr>
          </a:p>
        </p:txBody>
      </p:sp>
    </p:spTree>
    <p:extLst>
      <p:ext uri="{BB962C8B-B14F-4D97-AF65-F5344CB8AC3E}">
        <p14:creationId xmlns:p14="http://schemas.microsoft.com/office/powerpoint/2010/main" val="2826317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39552" y="260648"/>
            <a:ext cx="8280920" cy="1508105"/>
          </a:xfrm>
          <a:prstGeom prst="rect">
            <a:avLst/>
          </a:prstGeom>
          <a:noFill/>
        </p:spPr>
        <p:txBody>
          <a:bodyPr wrap="square" rtlCol="0">
            <a:spAutoFit/>
          </a:bodyPr>
          <a:lstStyle/>
          <a:p>
            <a:pPr algn="ctr"/>
            <a:r>
              <a:rPr lang="tr-TR" sz="3200" dirty="0" smtClean="0">
                <a:solidFill>
                  <a:srgbClr val="FF0000"/>
                </a:solidFill>
                <a:latin typeface="Comic Sans MS" pitchFamily="66" charset="0"/>
              </a:rPr>
              <a:t>Psikolojik İlk Yardım(PİY) Ne Değildir?</a:t>
            </a:r>
          </a:p>
          <a:p>
            <a:pPr algn="ctr"/>
            <a:endParaRPr lang="tr-TR" sz="3200" dirty="0" smtClean="0">
              <a:latin typeface="Comic Sans MS" pitchFamily="66" charset="0"/>
            </a:endParaRPr>
          </a:p>
          <a:p>
            <a:pPr algn="ctr"/>
            <a:endParaRPr lang="tr-TR" sz="2800" dirty="0">
              <a:latin typeface="Comic Sans MS" pitchFamily="66" charset="0"/>
            </a:endParaRPr>
          </a:p>
        </p:txBody>
      </p:sp>
      <p:sp>
        <p:nvSpPr>
          <p:cNvPr id="5" name="Metin kutusu 4"/>
          <p:cNvSpPr txBox="1"/>
          <p:nvPr/>
        </p:nvSpPr>
        <p:spPr>
          <a:xfrm>
            <a:off x="4872924" y="2465541"/>
            <a:ext cx="4163572" cy="3046988"/>
          </a:xfrm>
          <a:prstGeom prst="rect">
            <a:avLst/>
          </a:prstGeom>
          <a:noFill/>
        </p:spPr>
        <p:txBody>
          <a:bodyPr wrap="square" rtlCol="0">
            <a:spAutoFit/>
          </a:bodyPr>
          <a:lstStyle/>
          <a:p>
            <a:endParaRPr lang="tr-TR" sz="2400" dirty="0">
              <a:latin typeface="Comic Sans MS" pitchFamily="66" charset="0"/>
            </a:endParaRPr>
          </a:p>
          <a:p>
            <a:pPr marL="285750" indent="-285750">
              <a:buFont typeface="Arial" pitchFamily="34" charset="0"/>
              <a:buChar char="•"/>
            </a:pPr>
            <a:r>
              <a:rPr lang="tr-TR" sz="2400" dirty="0" smtClean="0">
                <a:latin typeface="Comic Sans MS" pitchFamily="66" charset="0"/>
              </a:rPr>
              <a:t>PİY</a:t>
            </a:r>
            <a:r>
              <a:rPr lang="tr-TR" sz="2400" dirty="0">
                <a:latin typeface="Comic Sans MS" pitchFamily="66" charset="0"/>
              </a:rPr>
              <a:t>, insanların hikâyelerini dinlemek için hazır bulunmayı içermesine </a:t>
            </a:r>
            <a:r>
              <a:rPr lang="tr-TR" sz="2400" dirty="0" smtClean="0">
                <a:latin typeface="Comic Sans MS" pitchFamily="66" charset="0"/>
              </a:rPr>
              <a:t>ra</a:t>
            </a:r>
            <a:r>
              <a:rPr lang="tr-TR" sz="2400" dirty="0">
                <a:latin typeface="Comic Sans MS" pitchFamily="66" charset="0"/>
              </a:rPr>
              <a:t>ğ</a:t>
            </a:r>
            <a:r>
              <a:rPr lang="tr-TR" sz="2400" dirty="0" smtClean="0">
                <a:latin typeface="Comic Sans MS" pitchFamily="66" charset="0"/>
              </a:rPr>
              <a:t>men</a:t>
            </a:r>
            <a:r>
              <a:rPr lang="tr-TR" sz="2400" dirty="0">
                <a:latin typeface="Comic Sans MS" pitchFamily="66" charset="0"/>
              </a:rPr>
              <a:t>, onlara olaydaki duygu ve tepkilerini anlatmaları için baskı yapmak </a:t>
            </a:r>
            <a:r>
              <a:rPr lang="tr-TR" sz="2400" dirty="0" smtClean="0">
                <a:latin typeface="Comic Sans MS" pitchFamily="66" charset="0"/>
              </a:rPr>
              <a:t>değildir.</a:t>
            </a:r>
            <a:endParaRPr lang="tr-TR" sz="2400" dirty="0">
              <a:latin typeface="Comic Sans MS" pitchFamily="66" charset="0"/>
            </a:endParaRPr>
          </a:p>
        </p:txBody>
      </p:sp>
      <p:sp>
        <p:nvSpPr>
          <p:cNvPr id="2" name="Dikdörtgen 1"/>
          <p:cNvSpPr/>
          <p:nvPr/>
        </p:nvSpPr>
        <p:spPr>
          <a:xfrm>
            <a:off x="107504" y="983923"/>
            <a:ext cx="8928992" cy="1569660"/>
          </a:xfrm>
          <a:prstGeom prst="rect">
            <a:avLst/>
          </a:prstGeom>
        </p:spPr>
        <p:txBody>
          <a:bodyPr wrap="square">
            <a:spAutoFit/>
          </a:bodyPr>
          <a:lstStyle/>
          <a:p>
            <a:pPr marL="285750" lvl="0" indent="-285750">
              <a:buFont typeface="Arial" pitchFamily="34" charset="0"/>
              <a:buChar char="•"/>
            </a:pPr>
            <a:r>
              <a:rPr lang="tr-TR" sz="2400" dirty="0">
                <a:solidFill>
                  <a:prstClr val="black"/>
                </a:solidFill>
                <a:latin typeface="Comic Sans MS" pitchFamily="66" charset="0"/>
              </a:rPr>
              <a:t>Sadece profesyonellerin yapabileceği bir psikolojik danışmanlık hizmeti değildir.</a:t>
            </a:r>
          </a:p>
          <a:p>
            <a:pPr marL="285750" lvl="0" indent="-285750">
              <a:buFont typeface="Arial" pitchFamily="34" charset="0"/>
              <a:buChar char="•"/>
            </a:pPr>
            <a:r>
              <a:rPr lang="tr-TR" sz="2400" dirty="0">
                <a:solidFill>
                  <a:prstClr val="black"/>
                </a:solidFill>
                <a:latin typeface="Comic Sans MS" pitchFamily="66" charset="0"/>
              </a:rPr>
              <a:t>Kişilere başlarına ne geldiklerini analiz etmelerini ya da zaman ve olayları sıralamalarını istemek değildir</a:t>
            </a:r>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53583"/>
            <a:ext cx="4721537" cy="4097765"/>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4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s-ES" sz="3200" dirty="0" smtClean="0">
                <a:solidFill>
                  <a:srgbClr val="FF0000"/>
                </a:solidFill>
                <a:latin typeface="Comic Sans MS" pitchFamily="66" charset="0"/>
              </a:rPr>
              <a:t>P</a:t>
            </a:r>
            <a:r>
              <a:rPr lang="tr-TR" sz="3200" dirty="0">
                <a:solidFill>
                  <a:srgbClr val="FF0000"/>
                </a:solidFill>
                <a:latin typeface="Comic Sans MS" pitchFamily="66" charset="0"/>
              </a:rPr>
              <a:t>İ</a:t>
            </a:r>
            <a:r>
              <a:rPr lang="es-ES" sz="3200" dirty="0" smtClean="0">
                <a:solidFill>
                  <a:srgbClr val="FF0000"/>
                </a:solidFill>
                <a:latin typeface="Comic Sans MS" pitchFamily="66" charset="0"/>
              </a:rPr>
              <a:t>Y </a:t>
            </a:r>
            <a:r>
              <a:rPr lang="es-ES" sz="3200" dirty="0">
                <a:solidFill>
                  <a:srgbClr val="FF0000"/>
                </a:solidFill>
                <a:latin typeface="Comic Sans MS" pitchFamily="66" charset="0"/>
              </a:rPr>
              <a:t>NE ZAMAN </a:t>
            </a:r>
            <a:r>
              <a:rPr lang="es-ES" sz="3200" dirty="0" smtClean="0">
                <a:solidFill>
                  <a:srgbClr val="FF0000"/>
                </a:solidFill>
                <a:latin typeface="Comic Sans MS" pitchFamily="66" charset="0"/>
              </a:rPr>
              <a:t>VER</a:t>
            </a:r>
            <a:r>
              <a:rPr lang="tr-TR" sz="3200" dirty="0" smtClean="0">
                <a:solidFill>
                  <a:srgbClr val="FF0000"/>
                </a:solidFill>
                <a:latin typeface="Comic Sans MS" pitchFamily="66" charset="0"/>
              </a:rPr>
              <a:t>İ</a:t>
            </a:r>
            <a:r>
              <a:rPr lang="es-ES" sz="3200" dirty="0" smtClean="0">
                <a:solidFill>
                  <a:srgbClr val="FF0000"/>
                </a:solidFill>
                <a:latin typeface="Comic Sans MS" pitchFamily="66" charset="0"/>
              </a:rPr>
              <a:t>L</a:t>
            </a:r>
            <a:r>
              <a:rPr lang="tr-TR" sz="3200" dirty="0" smtClean="0">
                <a:solidFill>
                  <a:srgbClr val="FF0000"/>
                </a:solidFill>
                <a:latin typeface="Comic Sans MS" pitchFamily="66" charset="0"/>
              </a:rPr>
              <a:t>İ</a:t>
            </a:r>
            <a:r>
              <a:rPr lang="es-ES" sz="3200" dirty="0" smtClean="0">
                <a:solidFill>
                  <a:srgbClr val="FF0000"/>
                </a:solidFill>
                <a:latin typeface="Comic Sans MS" pitchFamily="66" charset="0"/>
              </a:rPr>
              <a:t>R</a:t>
            </a:r>
            <a:r>
              <a:rPr lang="es-ES" sz="3200" dirty="0">
                <a:solidFill>
                  <a:srgbClr val="FF0000"/>
                </a:solidFill>
                <a:latin typeface="Comic Sans MS" pitchFamily="66" charset="0"/>
              </a:rPr>
              <a:t>?</a:t>
            </a:r>
            <a:endParaRPr lang="tr-TR" sz="3200" dirty="0">
              <a:solidFill>
                <a:srgbClr val="FF0000"/>
              </a:solidFill>
              <a:latin typeface="Comic Sans MS" pitchFamily="66" charset="0"/>
            </a:endParaRPr>
          </a:p>
        </p:txBody>
      </p:sp>
      <p:sp>
        <p:nvSpPr>
          <p:cNvPr id="3" name="İçerik Yer Tutucusu 2"/>
          <p:cNvSpPr>
            <a:spLocks noGrp="1"/>
          </p:cNvSpPr>
          <p:nvPr>
            <p:ph idx="1"/>
          </p:nvPr>
        </p:nvSpPr>
        <p:spPr>
          <a:xfrm>
            <a:off x="467544" y="908720"/>
            <a:ext cx="8435280" cy="2908920"/>
          </a:xfrm>
        </p:spPr>
        <p:txBody>
          <a:bodyPr/>
          <a:lstStyle/>
          <a:p>
            <a:pPr marL="0" indent="0" algn="ctr">
              <a:buNone/>
            </a:pPr>
            <a:r>
              <a:rPr lang="tr-TR" sz="2400" dirty="0" smtClean="0">
                <a:latin typeface="Comic Sans MS" pitchFamily="66" charset="0"/>
              </a:rPr>
              <a:t>PİY kriz olayından etkilenen insanlara hemen yardım etmeyi amaçlamaktadır. Stres altındaki kişilerle ilk temasa geçtiğiniz anda psikolojik ilk yardım sağlayabilirsiniz. Bu yardım genellikle afet sırasında ya da afetten hemen sonra uygulanır.</a:t>
            </a:r>
            <a:endParaRPr lang="tr-TR" sz="2400" dirty="0">
              <a:latin typeface="Comic Sans MS" pitchFamily="66"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748058"/>
            <a:ext cx="7128792" cy="410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7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9771" y="116632"/>
            <a:ext cx="8229600" cy="1143000"/>
          </a:xfrm>
        </p:spPr>
        <p:txBody>
          <a:bodyPr/>
          <a:lstStyle/>
          <a:p>
            <a:r>
              <a:rPr lang="tr-TR" sz="3200" dirty="0" smtClean="0">
                <a:solidFill>
                  <a:srgbClr val="FF0000"/>
                </a:solidFill>
                <a:latin typeface="Comic Sans MS" pitchFamily="66" charset="0"/>
              </a:rPr>
              <a:t>PİY </a:t>
            </a:r>
            <a:r>
              <a:rPr lang="tr-TR" sz="3200" dirty="0">
                <a:solidFill>
                  <a:srgbClr val="FF0000"/>
                </a:solidFill>
                <a:latin typeface="Comic Sans MS" pitchFamily="66" charset="0"/>
              </a:rPr>
              <a:t>NEREDE SUNULUR?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24944"/>
            <a:ext cx="6265863"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idx="1"/>
          </p:nvPr>
        </p:nvSpPr>
        <p:spPr>
          <a:xfrm>
            <a:off x="539552" y="661963"/>
            <a:ext cx="8229600" cy="2479006"/>
          </a:xfrm>
        </p:spPr>
        <p:txBody>
          <a:bodyPr/>
          <a:lstStyle/>
          <a:p>
            <a:pPr marL="0" indent="0" algn="ctr">
              <a:buNone/>
            </a:pPr>
            <a:r>
              <a:rPr lang="tr-TR" sz="2400" dirty="0" smtClean="0">
                <a:latin typeface="Comic Sans MS" pitchFamily="66" charset="0"/>
              </a:rPr>
              <a:t>PİY</a:t>
            </a:r>
            <a:r>
              <a:rPr lang="tr-TR" sz="2400" dirty="0">
                <a:latin typeface="Comic Sans MS" pitchFamily="66" charset="0"/>
              </a:rPr>
              <a:t>, yeterince güvenli her yerde sunulabilir. Bunun için genellikle olay/kaza yeri veya yardım hizmetlerinin </a:t>
            </a:r>
            <a:r>
              <a:rPr lang="tr-TR" sz="2400" dirty="0" smtClean="0">
                <a:latin typeface="Comic Sans MS" pitchFamily="66" charset="0"/>
              </a:rPr>
              <a:t>verildiği sa</a:t>
            </a:r>
            <a:r>
              <a:rPr lang="tr-TR" sz="2400" dirty="0">
                <a:latin typeface="Comic Sans MS" pitchFamily="66" charset="0"/>
              </a:rPr>
              <a:t>ğ</a:t>
            </a:r>
            <a:r>
              <a:rPr lang="tr-TR" sz="2400" dirty="0" smtClean="0">
                <a:latin typeface="Comic Sans MS" pitchFamily="66" charset="0"/>
              </a:rPr>
              <a:t>lık </a:t>
            </a:r>
            <a:r>
              <a:rPr lang="tr-TR" sz="2400" dirty="0">
                <a:latin typeface="Comic Sans MS" pitchFamily="66" charset="0"/>
              </a:rPr>
              <a:t>merkezleri, </a:t>
            </a:r>
            <a:r>
              <a:rPr lang="tr-TR" sz="2400" dirty="0" smtClean="0">
                <a:latin typeface="Comic Sans MS" pitchFamily="66" charset="0"/>
              </a:rPr>
              <a:t>sığınaklar</a:t>
            </a:r>
            <a:r>
              <a:rPr lang="tr-TR" sz="2400" dirty="0">
                <a:latin typeface="Comic Sans MS" pitchFamily="66" charset="0"/>
              </a:rPr>
              <a:t>, kamplar, okullar ve gıda gibi yardımların </a:t>
            </a:r>
            <a:r>
              <a:rPr lang="tr-TR" sz="2400" dirty="0" smtClean="0">
                <a:latin typeface="Comic Sans MS" pitchFamily="66" charset="0"/>
              </a:rPr>
              <a:t>dağıtıldığı </a:t>
            </a:r>
            <a:r>
              <a:rPr lang="tr-TR" sz="2400" dirty="0">
                <a:latin typeface="Comic Sans MS" pitchFamily="66" charset="0"/>
              </a:rPr>
              <a:t>tesisler önerilir. </a:t>
            </a:r>
            <a:r>
              <a:rPr lang="tr-TR" sz="2400" dirty="0" smtClean="0">
                <a:latin typeface="Comic Sans MS" pitchFamily="66" charset="0"/>
              </a:rPr>
              <a:t>İmkânlar </a:t>
            </a:r>
            <a:r>
              <a:rPr lang="tr-TR" sz="2400" dirty="0">
                <a:latin typeface="Comic Sans MS" pitchFamily="66" charset="0"/>
              </a:rPr>
              <a:t>uygun oldu unda </a:t>
            </a:r>
            <a:r>
              <a:rPr lang="tr-TR" sz="2400" dirty="0" smtClean="0">
                <a:latin typeface="Comic Sans MS" pitchFamily="66" charset="0"/>
              </a:rPr>
              <a:t>PİY’ i </a:t>
            </a:r>
            <a:r>
              <a:rPr lang="tr-TR" sz="2400" dirty="0">
                <a:latin typeface="Comic Sans MS" pitchFamily="66" charset="0"/>
              </a:rPr>
              <a:t>özel olarak </a:t>
            </a:r>
            <a:r>
              <a:rPr lang="tr-TR" sz="2400" dirty="0" smtClean="0">
                <a:latin typeface="Comic Sans MS" pitchFamily="66" charset="0"/>
              </a:rPr>
              <a:t>konuşulabilecek </a:t>
            </a:r>
            <a:r>
              <a:rPr lang="tr-TR" sz="2400" dirty="0">
                <a:latin typeface="Comic Sans MS" pitchFamily="66" charset="0"/>
              </a:rPr>
              <a:t>bir yerde vermeye çaba </a:t>
            </a:r>
            <a:r>
              <a:rPr lang="tr-TR" sz="2400" dirty="0" smtClean="0">
                <a:latin typeface="Comic Sans MS" pitchFamily="66" charset="0"/>
              </a:rPr>
              <a:t>gösterilmelidir.</a:t>
            </a:r>
            <a:endParaRPr lang="tr-TR" sz="2400" dirty="0">
              <a:latin typeface="Comic Sans MS" pitchFamily="66"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1410" y="5517232"/>
            <a:ext cx="1268760" cy="1268760"/>
          </a:xfrm>
          <a:prstGeom prst="rect">
            <a:avLst/>
          </a:prstGeom>
        </p:spPr>
      </p:pic>
    </p:spTree>
    <p:extLst>
      <p:ext uri="{BB962C8B-B14F-4D97-AF65-F5344CB8AC3E}">
        <p14:creationId xmlns:p14="http://schemas.microsoft.com/office/powerpoint/2010/main" val="3319000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425740" y="836712"/>
            <a:ext cx="3168352" cy="136815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Yuvarlatılmış Dikdörtgen 4"/>
          <p:cNvSpPr/>
          <p:nvPr/>
        </p:nvSpPr>
        <p:spPr>
          <a:xfrm>
            <a:off x="467544" y="4437112"/>
            <a:ext cx="3168352" cy="136815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425740" y="2636912"/>
            <a:ext cx="3168352" cy="1368152"/>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683568" y="1350060"/>
            <a:ext cx="2736304" cy="369332"/>
          </a:xfrm>
          <a:prstGeom prst="rect">
            <a:avLst/>
          </a:prstGeom>
          <a:noFill/>
        </p:spPr>
        <p:txBody>
          <a:bodyPr wrap="square" rtlCol="0">
            <a:spAutoFit/>
          </a:bodyPr>
          <a:lstStyle/>
          <a:p>
            <a:pPr algn="ctr"/>
            <a:r>
              <a:rPr lang="tr-TR" dirty="0" smtClean="0">
                <a:latin typeface="Comic Sans MS" pitchFamily="66" charset="0"/>
              </a:rPr>
              <a:t>GÜVENLİK</a:t>
            </a:r>
            <a:endParaRPr lang="tr-TR" dirty="0">
              <a:latin typeface="Comic Sans MS" pitchFamily="66" charset="0"/>
            </a:endParaRPr>
          </a:p>
        </p:txBody>
      </p:sp>
      <p:sp>
        <p:nvSpPr>
          <p:cNvPr id="8" name="Metin kutusu 7"/>
          <p:cNvSpPr txBox="1"/>
          <p:nvPr/>
        </p:nvSpPr>
        <p:spPr>
          <a:xfrm>
            <a:off x="683568" y="4936522"/>
            <a:ext cx="2736304" cy="369332"/>
          </a:xfrm>
          <a:prstGeom prst="rect">
            <a:avLst/>
          </a:prstGeom>
          <a:noFill/>
        </p:spPr>
        <p:txBody>
          <a:bodyPr wrap="square" rtlCol="0">
            <a:spAutoFit/>
          </a:bodyPr>
          <a:lstStyle/>
          <a:p>
            <a:pPr algn="ctr"/>
            <a:r>
              <a:rPr lang="tr-TR" dirty="0" smtClean="0">
                <a:latin typeface="Comic Sans MS" pitchFamily="66" charset="0"/>
              </a:rPr>
              <a:t>HAKLAR</a:t>
            </a:r>
            <a:endParaRPr lang="tr-TR" dirty="0">
              <a:latin typeface="Comic Sans MS" pitchFamily="66" charset="0"/>
            </a:endParaRPr>
          </a:p>
        </p:txBody>
      </p:sp>
      <p:sp>
        <p:nvSpPr>
          <p:cNvPr id="9" name="Metin kutusu 8"/>
          <p:cNvSpPr txBox="1"/>
          <p:nvPr/>
        </p:nvSpPr>
        <p:spPr>
          <a:xfrm>
            <a:off x="683568" y="3136322"/>
            <a:ext cx="2736304" cy="369332"/>
          </a:xfrm>
          <a:prstGeom prst="rect">
            <a:avLst/>
          </a:prstGeom>
          <a:noFill/>
        </p:spPr>
        <p:txBody>
          <a:bodyPr wrap="square" rtlCol="0">
            <a:spAutoFit/>
          </a:bodyPr>
          <a:lstStyle/>
          <a:p>
            <a:pPr algn="ctr"/>
            <a:r>
              <a:rPr lang="tr-TR" dirty="0" smtClean="0">
                <a:latin typeface="Comic Sans MS" pitchFamily="66" charset="0"/>
              </a:rPr>
              <a:t>İTİBAR</a:t>
            </a:r>
            <a:endParaRPr lang="tr-TR" dirty="0">
              <a:latin typeface="Comic Sans MS" pitchFamily="66" charset="0"/>
            </a:endParaRPr>
          </a:p>
        </p:txBody>
      </p:sp>
      <p:sp>
        <p:nvSpPr>
          <p:cNvPr id="10" name="Metin kutusu 9"/>
          <p:cNvSpPr txBox="1"/>
          <p:nvPr/>
        </p:nvSpPr>
        <p:spPr>
          <a:xfrm>
            <a:off x="4008543" y="3967026"/>
            <a:ext cx="5040560" cy="2677656"/>
          </a:xfrm>
          <a:prstGeom prst="rect">
            <a:avLst/>
          </a:prstGeom>
          <a:noFill/>
        </p:spPr>
        <p:txBody>
          <a:bodyPr wrap="square" rtlCol="0">
            <a:spAutoFit/>
          </a:bodyPr>
          <a:lstStyle/>
          <a:p>
            <a:pPr algn="ctr"/>
            <a:r>
              <a:rPr lang="tr-TR" sz="2400" dirty="0">
                <a:latin typeface="Comic Sans MS" pitchFamily="66" charset="0"/>
              </a:rPr>
              <a:t>Zorlu olaylardan </a:t>
            </a:r>
            <a:r>
              <a:rPr lang="tr-TR" sz="2400" dirty="0" smtClean="0">
                <a:latin typeface="Comic Sans MS" pitchFamily="66" charset="0"/>
              </a:rPr>
              <a:t>etkilenmiş insanlara </a:t>
            </a:r>
            <a:r>
              <a:rPr lang="tr-TR" sz="2400" dirty="0">
                <a:latin typeface="Comic Sans MS" pitchFamily="66" charset="0"/>
              </a:rPr>
              <a:t>yardım etme </a:t>
            </a:r>
            <a:r>
              <a:rPr lang="tr-TR" sz="2400" dirty="0" smtClean="0">
                <a:latin typeface="Comic Sans MS" pitchFamily="66" charset="0"/>
              </a:rPr>
              <a:t>sorumluluğunu aldığınız </a:t>
            </a:r>
            <a:r>
              <a:rPr lang="tr-TR" sz="2400" dirty="0">
                <a:latin typeface="Comic Sans MS" pitchFamily="66" charset="0"/>
              </a:rPr>
              <a:t>zaman, yardım </a:t>
            </a:r>
            <a:r>
              <a:rPr lang="tr-TR" sz="2400" dirty="0" smtClean="0">
                <a:latin typeface="Comic Sans MS" pitchFamily="66" charset="0"/>
              </a:rPr>
              <a:t>ettiğiniz </a:t>
            </a:r>
            <a:r>
              <a:rPr lang="tr-TR" sz="2400" dirty="0">
                <a:latin typeface="Comic Sans MS" pitchFamily="66" charset="0"/>
              </a:rPr>
              <a:t>insanların </a:t>
            </a:r>
            <a:r>
              <a:rPr lang="tr-TR" sz="2400" dirty="0" smtClean="0">
                <a:latin typeface="Comic Sans MS" pitchFamily="66" charset="0"/>
              </a:rPr>
              <a:t>güvenliğine</a:t>
            </a:r>
            <a:r>
              <a:rPr lang="tr-TR" sz="2400" dirty="0">
                <a:latin typeface="Comic Sans MS" pitchFamily="66" charset="0"/>
              </a:rPr>
              <a:t>, itibarına ve haklarına saygı </a:t>
            </a:r>
            <a:r>
              <a:rPr lang="tr-TR" sz="2400" dirty="0" smtClean="0">
                <a:latin typeface="Comic Sans MS" pitchFamily="66" charset="0"/>
              </a:rPr>
              <a:t>gösterecek şekilde </a:t>
            </a:r>
            <a:r>
              <a:rPr lang="tr-TR" sz="2400" dirty="0">
                <a:latin typeface="Comic Sans MS" pitchFamily="66" charset="0"/>
              </a:rPr>
              <a:t>davranmanız </a:t>
            </a:r>
            <a:r>
              <a:rPr lang="tr-TR" sz="2400" dirty="0" smtClean="0">
                <a:latin typeface="Comic Sans MS" pitchFamily="66" charset="0"/>
              </a:rPr>
              <a:t>önemlidir.</a:t>
            </a:r>
            <a:endParaRPr lang="tr-TR" sz="2400" dirty="0">
              <a:latin typeface="Comic Sans MS" pitchFamily="66"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9853"/>
            <a:ext cx="3816424" cy="384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712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879</TotalTime>
  <Words>925</Words>
  <Application>Microsoft Office PowerPoint</Application>
  <PresentationFormat>Ekran Gösterisi (4:3)</PresentationFormat>
  <Paragraphs>114</Paragraphs>
  <Slides>20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 song for jennifer</vt:lpstr>
      <vt:lpstr>All Caps</vt:lpstr>
      <vt:lpstr>Arial</vt:lpstr>
      <vt:lpstr>Calibri</vt:lpstr>
      <vt:lpstr>Comic Sans MS</vt:lpstr>
      <vt:lpstr>Ofis Teması</vt:lpstr>
      <vt:lpstr>PowerPoint Sunusu</vt:lpstr>
      <vt:lpstr>Psikolojik İlk Yardım (PİY) Nedir?</vt:lpstr>
      <vt:lpstr>PowerPoint Sunusu</vt:lpstr>
      <vt:lpstr>PowerPoint Sunusu</vt:lpstr>
      <vt:lpstr>PowerPoint Sunusu</vt:lpstr>
      <vt:lpstr>PowerPoint Sunusu</vt:lpstr>
      <vt:lpstr>PİY NE ZAMAN VERİLİR?</vt:lpstr>
      <vt:lpstr>PİY NEREDE SUNULUR?</vt:lpstr>
      <vt:lpstr>PowerPoint Sunusu</vt:lpstr>
      <vt:lpstr>PowerPoint Sunusu</vt:lpstr>
      <vt:lpstr>PowerPoint Sunusu</vt:lpstr>
      <vt:lpstr>PSİKOLOJİK İLK YARDIM HİZMETİ SUNMA</vt:lpstr>
      <vt:lpstr>PowerPoint Sunusu</vt:lpstr>
      <vt:lpstr>PowerPoint Sunusu</vt:lpstr>
      <vt:lpstr>HAZIRLIK - DURUM HAKKINDA BİLGİ TOPLAMA</vt:lpstr>
      <vt:lpstr>PİY İLKELERİ</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dc:title>
  <dc:creator>asus</dc:creator>
  <cp:lastModifiedBy>Asus</cp:lastModifiedBy>
  <cp:revision>41</cp:revision>
  <dcterms:created xsi:type="dcterms:W3CDTF">2020-10-27T13:21:45Z</dcterms:created>
  <dcterms:modified xsi:type="dcterms:W3CDTF">2020-11-16T11:43:21Z</dcterms:modified>
</cp:coreProperties>
</file>