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26" r:id="rId3"/>
    <p:sldId id="329" r:id="rId4"/>
    <p:sldId id="258" r:id="rId5"/>
    <p:sldId id="259" r:id="rId6"/>
    <p:sldId id="261" r:id="rId7"/>
    <p:sldId id="262" r:id="rId8"/>
    <p:sldId id="260" r:id="rId9"/>
    <p:sldId id="263" r:id="rId10"/>
    <p:sldId id="335" r:id="rId11"/>
    <p:sldId id="336" r:id="rId12"/>
    <p:sldId id="332" r:id="rId13"/>
    <p:sldId id="337" r:id="rId14"/>
    <p:sldId id="338" r:id="rId15"/>
    <p:sldId id="340" r:id="rId16"/>
    <p:sldId id="344" r:id="rId17"/>
    <p:sldId id="334" r:id="rId18"/>
    <p:sldId id="333" r:id="rId19"/>
    <p:sldId id="331" r:id="rId20"/>
    <p:sldId id="341" r:id="rId21"/>
    <p:sldId id="342" r:id="rId22"/>
    <p:sldId id="343" r:id="rId23"/>
    <p:sldId id="345" r:id="rId24"/>
    <p:sldId id="339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Koyu Stil 1 - Vurgu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8.jpe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bin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bin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8.jpe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bin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bin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17F741-CDEE-4D3E-A670-F2DB076590DA}" type="doc">
      <dgm:prSet loTypeId="urn:microsoft.com/office/officeart/2005/8/layout/hProcess9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A3540EFA-D185-4DD5-B961-510EEB5361E4}">
      <dgm:prSet/>
      <dgm:spPr/>
      <dgm:t>
        <a:bodyPr anchor="t"/>
        <a:lstStyle/>
        <a:p>
          <a:r>
            <a:rPr lang="tr-TR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208</a:t>
          </a:r>
        </a:p>
        <a:p>
          <a:r>
            <a:rPr lang="tr-TR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Üniversite</a:t>
          </a:r>
        </a:p>
      </dgm:t>
    </dgm:pt>
    <dgm:pt modelId="{4F067086-A048-4226-86FC-D97440B3B2AD}" type="parTrans" cxnId="{7EAFAA90-95AD-49B2-BCD1-2EA140D85328}">
      <dgm:prSet/>
      <dgm:spPr/>
      <dgm:t>
        <a:bodyPr/>
        <a:lstStyle/>
        <a:p>
          <a:endParaRPr lang="tr-TR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57390B7-1EBC-4147-AE48-D45B8E472C31}" type="sibTrans" cxnId="{7EAFAA90-95AD-49B2-BCD1-2EA140D85328}">
      <dgm:prSet/>
      <dgm:spPr/>
      <dgm:t>
        <a:bodyPr/>
        <a:lstStyle/>
        <a:p>
          <a:endParaRPr lang="tr-TR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1EB0232-4192-4608-A6F2-6198863D9018}">
      <dgm:prSet/>
      <dgm:spPr/>
      <dgm:t>
        <a:bodyPr anchor="t"/>
        <a:lstStyle/>
        <a:p>
          <a:r>
            <a:rPr lang="tr-TR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129</a:t>
          </a:r>
        </a:p>
        <a:p>
          <a:r>
            <a:rPr lang="tr-TR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Devlet</a:t>
          </a:r>
        </a:p>
      </dgm:t>
    </dgm:pt>
    <dgm:pt modelId="{1C3FFAA2-3691-4E78-8BBE-38CBBAB67214}" type="parTrans" cxnId="{D7FF5744-45AE-4D12-8AA6-B61D8EA63FC3}">
      <dgm:prSet/>
      <dgm:spPr/>
      <dgm:t>
        <a:bodyPr/>
        <a:lstStyle/>
        <a:p>
          <a:endParaRPr lang="tr-TR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CF16983-9504-4F8A-8EAB-B0DD9C7A9720}" type="sibTrans" cxnId="{D7FF5744-45AE-4D12-8AA6-B61D8EA63FC3}">
      <dgm:prSet/>
      <dgm:spPr/>
      <dgm:t>
        <a:bodyPr/>
        <a:lstStyle/>
        <a:p>
          <a:endParaRPr lang="tr-TR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BC6E747-C093-4761-942D-7AEC3442B8E1}">
      <dgm:prSet/>
      <dgm:spPr/>
      <dgm:t>
        <a:bodyPr anchor="t"/>
        <a:lstStyle/>
        <a:p>
          <a:r>
            <a:rPr lang="tr-TR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79</a:t>
          </a:r>
        </a:p>
        <a:p>
          <a:r>
            <a:rPr lang="tr-TR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Vakıf</a:t>
          </a:r>
        </a:p>
      </dgm:t>
    </dgm:pt>
    <dgm:pt modelId="{A0249FCA-B445-4442-943F-775ACDFB09F3}" type="parTrans" cxnId="{38029503-B397-4E33-BB4A-955E5BB41ABA}">
      <dgm:prSet/>
      <dgm:spPr/>
      <dgm:t>
        <a:bodyPr/>
        <a:lstStyle/>
        <a:p>
          <a:endParaRPr lang="tr-TR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433A3F6-B67D-4672-9CF9-77F4C5762BCA}" type="sibTrans" cxnId="{38029503-B397-4E33-BB4A-955E5BB41ABA}">
      <dgm:prSet/>
      <dgm:spPr/>
      <dgm:t>
        <a:bodyPr/>
        <a:lstStyle/>
        <a:p>
          <a:endParaRPr lang="tr-TR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90CDBCC-70CB-4853-AAC1-8C553A1DC48A}">
      <dgm:prSet/>
      <dgm:spPr/>
      <dgm:t>
        <a:bodyPr anchor="t"/>
        <a:lstStyle/>
        <a:p>
          <a:r>
            <a:rPr lang="tr-TR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11</a:t>
          </a:r>
        </a:p>
        <a:p>
          <a:r>
            <a:rPr lang="tr-TR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Teknik</a:t>
          </a:r>
        </a:p>
      </dgm:t>
    </dgm:pt>
    <dgm:pt modelId="{54F9B3CC-3BFF-455F-B66F-C957B11C178E}" type="parTrans" cxnId="{96585C14-DFDB-44F8-B701-AD40ED14597D}">
      <dgm:prSet/>
      <dgm:spPr/>
      <dgm:t>
        <a:bodyPr/>
        <a:lstStyle/>
        <a:p>
          <a:endParaRPr lang="tr-TR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914A42E-CF6C-4773-BC2C-05332EF852DE}" type="sibTrans" cxnId="{96585C14-DFDB-44F8-B701-AD40ED14597D}">
      <dgm:prSet/>
      <dgm:spPr/>
      <dgm:t>
        <a:bodyPr/>
        <a:lstStyle/>
        <a:p>
          <a:endParaRPr lang="tr-TR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BFEC898-7572-454E-9D30-3F4A2E3A98A7}">
      <dgm:prSet/>
      <dgm:spPr/>
      <dgm:t>
        <a:bodyPr anchor="t"/>
        <a:lstStyle/>
        <a:p>
          <a:r>
            <a:rPr lang="tr-TR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2</a:t>
          </a:r>
        </a:p>
        <a:p>
          <a:r>
            <a:rPr lang="tr-TR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 Güzel sanatlar</a:t>
          </a:r>
        </a:p>
      </dgm:t>
    </dgm:pt>
    <dgm:pt modelId="{068F5EFA-001D-49DB-AD90-60E5213A5700}" type="parTrans" cxnId="{3D0D8854-AC89-42FE-A1AC-72705FD6EB51}">
      <dgm:prSet/>
      <dgm:spPr/>
      <dgm:t>
        <a:bodyPr/>
        <a:lstStyle/>
        <a:p>
          <a:endParaRPr lang="tr-TR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85D46AA-AAF4-4C11-99D1-183E4537C04F}" type="sibTrans" cxnId="{3D0D8854-AC89-42FE-A1AC-72705FD6EB51}">
      <dgm:prSet/>
      <dgm:spPr/>
      <dgm:t>
        <a:bodyPr/>
        <a:lstStyle/>
        <a:p>
          <a:endParaRPr lang="tr-TR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8F1798F-17DA-4F5F-93AD-11C51A5270D7}">
      <dgm:prSet/>
      <dgm:spPr/>
      <dgm:t>
        <a:bodyPr anchor="t"/>
        <a:lstStyle/>
        <a:p>
          <a:r>
            <a:rPr lang="tr-TR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1</a:t>
          </a:r>
        </a:p>
        <a:p>
          <a:r>
            <a:rPr lang="tr-TR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Yüksek Teknoloji Enstitüsü</a:t>
          </a:r>
        </a:p>
      </dgm:t>
    </dgm:pt>
    <dgm:pt modelId="{3070C73C-D647-4733-842A-FDF31E2EB006}" type="parTrans" cxnId="{954471F1-5FC9-445D-AF58-983C48295219}">
      <dgm:prSet/>
      <dgm:spPr/>
      <dgm:t>
        <a:bodyPr/>
        <a:lstStyle/>
        <a:p>
          <a:endParaRPr lang="tr-TR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036C355-15E2-4A58-AF85-986F068CB563}" type="sibTrans" cxnId="{954471F1-5FC9-445D-AF58-983C48295219}">
      <dgm:prSet/>
      <dgm:spPr/>
      <dgm:t>
        <a:bodyPr/>
        <a:lstStyle/>
        <a:p>
          <a:endParaRPr lang="tr-TR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6274E9C-553E-4A7C-A3EF-B7B424B44303}">
      <dgm:prSet/>
      <dgm:spPr/>
      <dgm:t>
        <a:bodyPr anchor="t"/>
        <a:lstStyle/>
        <a:p>
          <a:r>
            <a:rPr lang="tr-TR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480</a:t>
          </a:r>
        </a:p>
        <a:p>
          <a:r>
            <a:rPr lang="tr-TR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Lisans Programı</a:t>
          </a:r>
        </a:p>
      </dgm:t>
    </dgm:pt>
    <dgm:pt modelId="{CED7903E-0B17-4918-B6FE-588D39C90240}" type="parTrans" cxnId="{B9706CD0-096E-4BB5-A8C4-4FBAA568A632}">
      <dgm:prSet/>
      <dgm:spPr/>
      <dgm:t>
        <a:bodyPr/>
        <a:lstStyle/>
        <a:p>
          <a:endParaRPr lang="tr-TR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6B39798-ED4A-494C-B789-0D1667263EB3}" type="sibTrans" cxnId="{B9706CD0-096E-4BB5-A8C4-4FBAA568A632}">
      <dgm:prSet/>
      <dgm:spPr/>
      <dgm:t>
        <a:bodyPr/>
        <a:lstStyle/>
        <a:p>
          <a:endParaRPr lang="tr-TR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2B624DD-06C8-4088-B4C5-9C527C8658B0}">
      <dgm:prSet/>
      <dgm:spPr/>
      <dgm:t>
        <a:bodyPr anchor="t"/>
        <a:lstStyle/>
        <a:p>
          <a:r>
            <a:rPr lang="tr-TR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228 </a:t>
          </a:r>
        </a:p>
        <a:p>
          <a:r>
            <a:rPr lang="tr-TR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Ön Lisans Programı</a:t>
          </a:r>
        </a:p>
      </dgm:t>
    </dgm:pt>
    <dgm:pt modelId="{71FBE8D8-D533-452A-8BE1-F0EDFB6BED08}" type="parTrans" cxnId="{DF5F6B2A-07A0-42A3-A09F-B7E0E2DEF596}">
      <dgm:prSet/>
      <dgm:spPr/>
      <dgm:t>
        <a:bodyPr/>
        <a:lstStyle/>
        <a:p>
          <a:endParaRPr lang="tr-TR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102D073-6637-4032-BCAB-0B5DEB59751B}" type="sibTrans" cxnId="{DF5F6B2A-07A0-42A3-A09F-B7E0E2DEF596}">
      <dgm:prSet/>
      <dgm:spPr/>
      <dgm:t>
        <a:bodyPr/>
        <a:lstStyle/>
        <a:p>
          <a:endParaRPr lang="tr-TR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61FEBFB-0B74-4784-90C9-8052A6572A2A}" type="pres">
      <dgm:prSet presAssocID="{8317F741-CDEE-4D3E-A670-F2DB076590DA}" presName="CompostProcess" presStyleCnt="0">
        <dgm:presLayoutVars>
          <dgm:dir/>
          <dgm:resizeHandles val="exact"/>
        </dgm:presLayoutVars>
      </dgm:prSet>
      <dgm:spPr/>
    </dgm:pt>
    <dgm:pt modelId="{41053037-3C56-42F5-BAEF-77BB6D770D00}" type="pres">
      <dgm:prSet presAssocID="{8317F741-CDEE-4D3E-A670-F2DB076590DA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44000"/>
          </a:schemeClr>
        </a:solidFill>
      </dgm:spPr>
    </dgm:pt>
    <dgm:pt modelId="{6DEB1256-7E44-4026-9E47-12B6BC83BAF2}" type="pres">
      <dgm:prSet presAssocID="{8317F741-CDEE-4D3E-A670-F2DB076590DA}" presName="linearProcess" presStyleCnt="0"/>
      <dgm:spPr/>
    </dgm:pt>
    <dgm:pt modelId="{FFAE4477-D0CD-4FFB-AAE7-739512EF2587}" type="pres">
      <dgm:prSet presAssocID="{A3540EFA-D185-4DD5-B961-510EEB5361E4}" presName="textNode" presStyleLbl="node1" presStyleIdx="0" presStyleCnt="8">
        <dgm:presLayoutVars>
          <dgm:bulletEnabled val="1"/>
        </dgm:presLayoutVars>
      </dgm:prSet>
      <dgm:spPr/>
    </dgm:pt>
    <dgm:pt modelId="{D9BE8CE6-E8C2-4456-9621-3442BBAEBFF6}" type="pres">
      <dgm:prSet presAssocID="{957390B7-1EBC-4147-AE48-D45B8E472C31}" presName="sibTrans" presStyleCnt="0"/>
      <dgm:spPr/>
    </dgm:pt>
    <dgm:pt modelId="{2DDEEADE-C8E4-4E8D-9CD2-E04D2FC0FB4A}" type="pres">
      <dgm:prSet presAssocID="{A1EB0232-4192-4608-A6F2-6198863D9018}" presName="textNode" presStyleLbl="node1" presStyleIdx="1" presStyleCnt="8">
        <dgm:presLayoutVars>
          <dgm:bulletEnabled val="1"/>
        </dgm:presLayoutVars>
      </dgm:prSet>
      <dgm:spPr/>
    </dgm:pt>
    <dgm:pt modelId="{B8D9AA65-4602-4EFA-8F58-795248EFE65D}" type="pres">
      <dgm:prSet presAssocID="{FCF16983-9504-4F8A-8EAB-B0DD9C7A9720}" presName="sibTrans" presStyleCnt="0"/>
      <dgm:spPr/>
    </dgm:pt>
    <dgm:pt modelId="{71344BDD-700A-4DF6-88A2-CC95182104D3}" type="pres">
      <dgm:prSet presAssocID="{BBC6E747-C093-4761-942D-7AEC3442B8E1}" presName="textNode" presStyleLbl="node1" presStyleIdx="2" presStyleCnt="8">
        <dgm:presLayoutVars>
          <dgm:bulletEnabled val="1"/>
        </dgm:presLayoutVars>
      </dgm:prSet>
      <dgm:spPr/>
    </dgm:pt>
    <dgm:pt modelId="{A7490940-6B70-4CDF-9956-ED2B6E2D8ACF}" type="pres">
      <dgm:prSet presAssocID="{B433A3F6-B67D-4672-9CF9-77F4C5762BCA}" presName="sibTrans" presStyleCnt="0"/>
      <dgm:spPr/>
    </dgm:pt>
    <dgm:pt modelId="{FD616BAC-530D-4417-8AE2-B1F2465661BB}" type="pres">
      <dgm:prSet presAssocID="{390CDBCC-70CB-4853-AAC1-8C553A1DC48A}" presName="textNode" presStyleLbl="node1" presStyleIdx="3" presStyleCnt="8">
        <dgm:presLayoutVars>
          <dgm:bulletEnabled val="1"/>
        </dgm:presLayoutVars>
      </dgm:prSet>
      <dgm:spPr/>
    </dgm:pt>
    <dgm:pt modelId="{BBD13770-458D-41EB-BA8E-778C6E845BAD}" type="pres">
      <dgm:prSet presAssocID="{7914A42E-CF6C-4773-BC2C-05332EF852DE}" presName="sibTrans" presStyleCnt="0"/>
      <dgm:spPr/>
    </dgm:pt>
    <dgm:pt modelId="{72B08626-04D8-4049-9A1A-417A2D366BE8}" type="pres">
      <dgm:prSet presAssocID="{8BFEC898-7572-454E-9D30-3F4A2E3A98A7}" presName="textNode" presStyleLbl="node1" presStyleIdx="4" presStyleCnt="8">
        <dgm:presLayoutVars>
          <dgm:bulletEnabled val="1"/>
        </dgm:presLayoutVars>
      </dgm:prSet>
      <dgm:spPr/>
    </dgm:pt>
    <dgm:pt modelId="{06BD66FC-7604-414D-8C53-01D70F2A61D9}" type="pres">
      <dgm:prSet presAssocID="{F85D46AA-AAF4-4C11-99D1-183E4537C04F}" presName="sibTrans" presStyleCnt="0"/>
      <dgm:spPr/>
    </dgm:pt>
    <dgm:pt modelId="{9405931A-1BFD-42F4-A77F-821A3A370AA0}" type="pres">
      <dgm:prSet presAssocID="{58F1798F-17DA-4F5F-93AD-11C51A5270D7}" presName="textNode" presStyleLbl="node1" presStyleIdx="5" presStyleCnt="8">
        <dgm:presLayoutVars>
          <dgm:bulletEnabled val="1"/>
        </dgm:presLayoutVars>
      </dgm:prSet>
      <dgm:spPr/>
    </dgm:pt>
    <dgm:pt modelId="{F25A94E1-55C3-4259-B668-EA1E4C82A868}" type="pres">
      <dgm:prSet presAssocID="{4036C355-15E2-4A58-AF85-986F068CB563}" presName="sibTrans" presStyleCnt="0"/>
      <dgm:spPr/>
    </dgm:pt>
    <dgm:pt modelId="{20DE79DD-9170-4FE3-9FDE-FD59A8AD9DCB}" type="pres">
      <dgm:prSet presAssocID="{96274E9C-553E-4A7C-A3EF-B7B424B44303}" presName="textNode" presStyleLbl="node1" presStyleIdx="6" presStyleCnt="8">
        <dgm:presLayoutVars>
          <dgm:bulletEnabled val="1"/>
        </dgm:presLayoutVars>
      </dgm:prSet>
      <dgm:spPr/>
    </dgm:pt>
    <dgm:pt modelId="{DAAA2E78-764D-4304-9B41-DB4A2D3F67F6}" type="pres">
      <dgm:prSet presAssocID="{26B39798-ED4A-494C-B789-0D1667263EB3}" presName="sibTrans" presStyleCnt="0"/>
      <dgm:spPr/>
    </dgm:pt>
    <dgm:pt modelId="{3AFDEDF9-A5C6-4B45-9400-3402BB6B7787}" type="pres">
      <dgm:prSet presAssocID="{F2B624DD-06C8-4088-B4C5-9C527C8658B0}" presName="textNode" presStyleLbl="node1" presStyleIdx="7" presStyleCnt="8">
        <dgm:presLayoutVars>
          <dgm:bulletEnabled val="1"/>
        </dgm:presLayoutVars>
      </dgm:prSet>
      <dgm:spPr/>
    </dgm:pt>
  </dgm:ptLst>
  <dgm:cxnLst>
    <dgm:cxn modelId="{38029503-B397-4E33-BB4A-955E5BB41ABA}" srcId="{8317F741-CDEE-4D3E-A670-F2DB076590DA}" destId="{BBC6E747-C093-4761-942D-7AEC3442B8E1}" srcOrd="2" destOrd="0" parTransId="{A0249FCA-B445-4442-943F-775ACDFB09F3}" sibTransId="{B433A3F6-B67D-4672-9CF9-77F4C5762BCA}"/>
    <dgm:cxn modelId="{96585C14-DFDB-44F8-B701-AD40ED14597D}" srcId="{8317F741-CDEE-4D3E-A670-F2DB076590DA}" destId="{390CDBCC-70CB-4853-AAC1-8C553A1DC48A}" srcOrd="3" destOrd="0" parTransId="{54F9B3CC-3BFF-455F-B66F-C957B11C178E}" sibTransId="{7914A42E-CF6C-4773-BC2C-05332EF852DE}"/>
    <dgm:cxn modelId="{CF10DE29-FFA7-427A-B5EE-FD348A5CF860}" type="presOf" srcId="{8317F741-CDEE-4D3E-A670-F2DB076590DA}" destId="{F61FEBFB-0B74-4784-90C9-8052A6572A2A}" srcOrd="0" destOrd="0" presId="urn:microsoft.com/office/officeart/2005/8/layout/hProcess9"/>
    <dgm:cxn modelId="{DF5F6B2A-07A0-42A3-A09F-B7E0E2DEF596}" srcId="{8317F741-CDEE-4D3E-A670-F2DB076590DA}" destId="{F2B624DD-06C8-4088-B4C5-9C527C8658B0}" srcOrd="7" destOrd="0" parTransId="{71FBE8D8-D533-452A-8BE1-F0EDFB6BED08}" sibTransId="{0102D073-6637-4032-BCAB-0B5DEB59751B}"/>
    <dgm:cxn modelId="{3433A32D-A5A5-4505-BAF8-AF28D904E6E8}" type="presOf" srcId="{390CDBCC-70CB-4853-AAC1-8C553A1DC48A}" destId="{FD616BAC-530D-4417-8AE2-B1F2465661BB}" srcOrd="0" destOrd="0" presId="urn:microsoft.com/office/officeart/2005/8/layout/hProcess9"/>
    <dgm:cxn modelId="{AD6A393E-1365-4E0D-8368-1009BAFDAAD8}" type="presOf" srcId="{58F1798F-17DA-4F5F-93AD-11C51A5270D7}" destId="{9405931A-1BFD-42F4-A77F-821A3A370AA0}" srcOrd="0" destOrd="0" presId="urn:microsoft.com/office/officeart/2005/8/layout/hProcess9"/>
    <dgm:cxn modelId="{9E7FB55B-F4B2-4D5F-81D1-972776E2905A}" type="presOf" srcId="{BBC6E747-C093-4761-942D-7AEC3442B8E1}" destId="{71344BDD-700A-4DF6-88A2-CC95182104D3}" srcOrd="0" destOrd="0" presId="urn:microsoft.com/office/officeart/2005/8/layout/hProcess9"/>
    <dgm:cxn modelId="{D7FF5744-45AE-4D12-8AA6-B61D8EA63FC3}" srcId="{8317F741-CDEE-4D3E-A670-F2DB076590DA}" destId="{A1EB0232-4192-4608-A6F2-6198863D9018}" srcOrd="1" destOrd="0" parTransId="{1C3FFAA2-3691-4E78-8BBE-38CBBAB67214}" sibTransId="{FCF16983-9504-4F8A-8EAB-B0DD9C7A9720}"/>
    <dgm:cxn modelId="{71BBE64D-DB2A-4F61-9387-BBC0A510A3A0}" type="presOf" srcId="{8BFEC898-7572-454E-9D30-3F4A2E3A98A7}" destId="{72B08626-04D8-4049-9A1A-417A2D366BE8}" srcOrd="0" destOrd="0" presId="urn:microsoft.com/office/officeart/2005/8/layout/hProcess9"/>
    <dgm:cxn modelId="{3D0D8854-AC89-42FE-A1AC-72705FD6EB51}" srcId="{8317F741-CDEE-4D3E-A670-F2DB076590DA}" destId="{8BFEC898-7572-454E-9D30-3F4A2E3A98A7}" srcOrd="4" destOrd="0" parTransId="{068F5EFA-001D-49DB-AD90-60E5213A5700}" sibTransId="{F85D46AA-AAF4-4C11-99D1-183E4537C04F}"/>
    <dgm:cxn modelId="{5E41165A-3EE4-493C-9B1C-3D9101E55EC5}" type="presOf" srcId="{A3540EFA-D185-4DD5-B961-510EEB5361E4}" destId="{FFAE4477-D0CD-4FFB-AAE7-739512EF2587}" srcOrd="0" destOrd="0" presId="urn:microsoft.com/office/officeart/2005/8/layout/hProcess9"/>
    <dgm:cxn modelId="{56A3CF8B-3136-45D3-BCE5-1C7E44C0294A}" type="presOf" srcId="{F2B624DD-06C8-4088-B4C5-9C527C8658B0}" destId="{3AFDEDF9-A5C6-4B45-9400-3402BB6B7787}" srcOrd="0" destOrd="0" presId="urn:microsoft.com/office/officeart/2005/8/layout/hProcess9"/>
    <dgm:cxn modelId="{7EAFAA90-95AD-49B2-BCD1-2EA140D85328}" srcId="{8317F741-CDEE-4D3E-A670-F2DB076590DA}" destId="{A3540EFA-D185-4DD5-B961-510EEB5361E4}" srcOrd="0" destOrd="0" parTransId="{4F067086-A048-4226-86FC-D97440B3B2AD}" sibTransId="{957390B7-1EBC-4147-AE48-D45B8E472C31}"/>
    <dgm:cxn modelId="{C75DD397-C1E2-423E-A334-BE814251CA08}" type="presOf" srcId="{96274E9C-553E-4A7C-A3EF-B7B424B44303}" destId="{20DE79DD-9170-4FE3-9FDE-FD59A8AD9DCB}" srcOrd="0" destOrd="0" presId="urn:microsoft.com/office/officeart/2005/8/layout/hProcess9"/>
    <dgm:cxn modelId="{981636CC-703E-4B1D-97C9-31ED031E66DB}" type="presOf" srcId="{A1EB0232-4192-4608-A6F2-6198863D9018}" destId="{2DDEEADE-C8E4-4E8D-9CD2-E04D2FC0FB4A}" srcOrd="0" destOrd="0" presId="urn:microsoft.com/office/officeart/2005/8/layout/hProcess9"/>
    <dgm:cxn modelId="{B9706CD0-096E-4BB5-A8C4-4FBAA568A632}" srcId="{8317F741-CDEE-4D3E-A670-F2DB076590DA}" destId="{96274E9C-553E-4A7C-A3EF-B7B424B44303}" srcOrd="6" destOrd="0" parTransId="{CED7903E-0B17-4918-B6FE-588D39C90240}" sibTransId="{26B39798-ED4A-494C-B789-0D1667263EB3}"/>
    <dgm:cxn modelId="{954471F1-5FC9-445D-AF58-983C48295219}" srcId="{8317F741-CDEE-4D3E-A670-F2DB076590DA}" destId="{58F1798F-17DA-4F5F-93AD-11C51A5270D7}" srcOrd="5" destOrd="0" parTransId="{3070C73C-D647-4733-842A-FDF31E2EB006}" sibTransId="{4036C355-15E2-4A58-AF85-986F068CB563}"/>
    <dgm:cxn modelId="{02E0A928-F391-43B4-843A-85E885996ECE}" type="presParOf" srcId="{F61FEBFB-0B74-4784-90C9-8052A6572A2A}" destId="{41053037-3C56-42F5-BAEF-77BB6D770D00}" srcOrd="0" destOrd="0" presId="urn:microsoft.com/office/officeart/2005/8/layout/hProcess9"/>
    <dgm:cxn modelId="{AB3059C4-DB88-491E-A96E-9CAD437C68D8}" type="presParOf" srcId="{F61FEBFB-0B74-4784-90C9-8052A6572A2A}" destId="{6DEB1256-7E44-4026-9E47-12B6BC83BAF2}" srcOrd="1" destOrd="0" presId="urn:microsoft.com/office/officeart/2005/8/layout/hProcess9"/>
    <dgm:cxn modelId="{0A09437F-0D0D-41D2-A2DE-E84B62898041}" type="presParOf" srcId="{6DEB1256-7E44-4026-9E47-12B6BC83BAF2}" destId="{FFAE4477-D0CD-4FFB-AAE7-739512EF2587}" srcOrd="0" destOrd="0" presId="urn:microsoft.com/office/officeart/2005/8/layout/hProcess9"/>
    <dgm:cxn modelId="{2317CC80-71DE-4905-AE05-46FCAAB247CB}" type="presParOf" srcId="{6DEB1256-7E44-4026-9E47-12B6BC83BAF2}" destId="{D9BE8CE6-E8C2-4456-9621-3442BBAEBFF6}" srcOrd="1" destOrd="0" presId="urn:microsoft.com/office/officeart/2005/8/layout/hProcess9"/>
    <dgm:cxn modelId="{946DF924-1FD6-4869-82F0-ECF9781632BD}" type="presParOf" srcId="{6DEB1256-7E44-4026-9E47-12B6BC83BAF2}" destId="{2DDEEADE-C8E4-4E8D-9CD2-E04D2FC0FB4A}" srcOrd="2" destOrd="0" presId="urn:microsoft.com/office/officeart/2005/8/layout/hProcess9"/>
    <dgm:cxn modelId="{06ECC5A9-1333-4D84-9672-3C8D67CA5702}" type="presParOf" srcId="{6DEB1256-7E44-4026-9E47-12B6BC83BAF2}" destId="{B8D9AA65-4602-4EFA-8F58-795248EFE65D}" srcOrd="3" destOrd="0" presId="urn:microsoft.com/office/officeart/2005/8/layout/hProcess9"/>
    <dgm:cxn modelId="{1BBAD77C-25B4-4253-A1F8-336F221CE4DA}" type="presParOf" srcId="{6DEB1256-7E44-4026-9E47-12B6BC83BAF2}" destId="{71344BDD-700A-4DF6-88A2-CC95182104D3}" srcOrd="4" destOrd="0" presId="urn:microsoft.com/office/officeart/2005/8/layout/hProcess9"/>
    <dgm:cxn modelId="{8CF49866-DD1A-4723-B740-1C67B567B0F5}" type="presParOf" srcId="{6DEB1256-7E44-4026-9E47-12B6BC83BAF2}" destId="{A7490940-6B70-4CDF-9956-ED2B6E2D8ACF}" srcOrd="5" destOrd="0" presId="urn:microsoft.com/office/officeart/2005/8/layout/hProcess9"/>
    <dgm:cxn modelId="{750D62C8-DA4D-4F4C-B20C-315ACC15A942}" type="presParOf" srcId="{6DEB1256-7E44-4026-9E47-12B6BC83BAF2}" destId="{FD616BAC-530D-4417-8AE2-B1F2465661BB}" srcOrd="6" destOrd="0" presId="urn:microsoft.com/office/officeart/2005/8/layout/hProcess9"/>
    <dgm:cxn modelId="{081D3FD4-5F47-4167-B669-350751431E3E}" type="presParOf" srcId="{6DEB1256-7E44-4026-9E47-12B6BC83BAF2}" destId="{BBD13770-458D-41EB-BA8E-778C6E845BAD}" srcOrd="7" destOrd="0" presId="urn:microsoft.com/office/officeart/2005/8/layout/hProcess9"/>
    <dgm:cxn modelId="{FB2440DA-C257-4205-9670-CE573B4F3C7C}" type="presParOf" srcId="{6DEB1256-7E44-4026-9E47-12B6BC83BAF2}" destId="{72B08626-04D8-4049-9A1A-417A2D366BE8}" srcOrd="8" destOrd="0" presId="urn:microsoft.com/office/officeart/2005/8/layout/hProcess9"/>
    <dgm:cxn modelId="{78C073D1-5BF9-4DC0-BD53-1A99EC466053}" type="presParOf" srcId="{6DEB1256-7E44-4026-9E47-12B6BC83BAF2}" destId="{06BD66FC-7604-414D-8C53-01D70F2A61D9}" srcOrd="9" destOrd="0" presId="urn:microsoft.com/office/officeart/2005/8/layout/hProcess9"/>
    <dgm:cxn modelId="{EA407341-8BE3-4C7B-AB89-C2E1B0EF8D51}" type="presParOf" srcId="{6DEB1256-7E44-4026-9E47-12B6BC83BAF2}" destId="{9405931A-1BFD-42F4-A77F-821A3A370AA0}" srcOrd="10" destOrd="0" presId="urn:microsoft.com/office/officeart/2005/8/layout/hProcess9"/>
    <dgm:cxn modelId="{E899AD8F-4BE7-4F19-B6D8-7D336E7431BC}" type="presParOf" srcId="{6DEB1256-7E44-4026-9E47-12B6BC83BAF2}" destId="{F25A94E1-55C3-4259-B668-EA1E4C82A868}" srcOrd="11" destOrd="0" presId="urn:microsoft.com/office/officeart/2005/8/layout/hProcess9"/>
    <dgm:cxn modelId="{67DC08B6-E0EC-43EF-814A-B8EC3E48468D}" type="presParOf" srcId="{6DEB1256-7E44-4026-9E47-12B6BC83BAF2}" destId="{20DE79DD-9170-4FE3-9FDE-FD59A8AD9DCB}" srcOrd="12" destOrd="0" presId="urn:microsoft.com/office/officeart/2005/8/layout/hProcess9"/>
    <dgm:cxn modelId="{8005647A-A909-48AB-B5D1-9CA5F74C90CE}" type="presParOf" srcId="{6DEB1256-7E44-4026-9E47-12B6BC83BAF2}" destId="{DAAA2E78-764D-4304-9B41-DB4A2D3F67F6}" srcOrd="13" destOrd="0" presId="urn:microsoft.com/office/officeart/2005/8/layout/hProcess9"/>
    <dgm:cxn modelId="{456DF0FD-7C08-462E-9424-7F532A93317B}" type="presParOf" srcId="{6DEB1256-7E44-4026-9E47-12B6BC83BAF2}" destId="{3AFDEDF9-A5C6-4B45-9400-3402BB6B7787}" srcOrd="14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380487-7783-41FE-B101-5280D56CCE83}" type="doc">
      <dgm:prSet loTypeId="urn:microsoft.com/office/officeart/2005/8/layout/bList2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tr-TR"/>
        </a:p>
      </dgm:t>
    </dgm:pt>
    <dgm:pt modelId="{3312552E-A78A-40F0-AA7A-27CC99591B50}">
      <dgm:prSet/>
      <dgm:spPr/>
      <dgm:t>
        <a:bodyPr/>
        <a:lstStyle/>
        <a:p>
          <a:r>
            <a:rPr lang="tr-TR" dirty="0">
              <a:latin typeface="Candara" panose="020E0502030303020204" pitchFamily="34" charset="0"/>
            </a:rPr>
            <a:t>«YKS</a:t>
          </a:r>
        </a:p>
      </dgm:t>
    </dgm:pt>
    <dgm:pt modelId="{511BBFBF-F258-493A-9E15-6CCF053EA7A1}" type="parTrans" cxnId="{7A507983-89B4-41EA-B4EC-02A0E7062ED1}">
      <dgm:prSet/>
      <dgm:spPr/>
      <dgm:t>
        <a:bodyPr/>
        <a:lstStyle/>
        <a:p>
          <a:endParaRPr lang="tr-TR">
            <a:latin typeface="Candara" panose="020E0502030303020204" pitchFamily="34" charset="0"/>
          </a:endParaRPr>
        </a:p>
      </dgm:t>
    </dgm:pt>
    <dgm:pt modelId="{A88B53E4-1C1C-48AB-8BF2-D87F5B754F59}" type="sibTrans" cxnId="{7A507983-89B4-41EA-B4EC-02A0E7062ED1}">
      <dgm:prSet/>
      <dgm:spPr/>
      <dgm:t>
        <a:bodyPr/>
        <a:lstStyle/>
        <a:p>
          <a:endParaRPr lang="tr-TR">
            <a:latin typeface="Candara" panose="020E0502030303020204" pitchFamily="34" charset="0"/>
          </a:endParaRPr>
        </a:p>
      </dgm:t>
    </dgm:pt>
    <dgm:pt modelId="{EC539112-CD8C-4F00-AE6B-DB95E2857990}">
      <dgm:prSet/>
      <dgm:spPr/>
      <dgm:t>
        <a:bodyPr/>
        <a:lstStyle/>
        <a:p>
          <a:r>
            <a:rPr lang="tr-TR" dirty="0">
              <a:latin typeface="Candara" panose="020E0502030303020204" pitchFamily="34" charset="0"/>
            </a:rPr>
            <a:t>Sıralama</a:t>
          </a:r>
        </a:p>
      </dgm:t>
    </dgm:pt>
    <dgm:pt modelId="{5203C327-26C6-4E57-AF7B-DAA64EEB4FF6}" type="parTrans" cxnId="{7EF9CF81-780C-4135-9777-ECB0D90CCD87}">
      <dgm:prSet/>
      <dgm:spPr/>
      <dgm:t>
        <a:bodyPr/>
        <a:lstStyle/>
        <a:p>
          <a:endParaRPr lang="tr-TR">
            <a:latin typeface="Candara" panose="020E0502030303020204" pitchFamily="34" charset="0"/>
          </a:endParaRPr>
        </a:p>
      </dgm:t>
    </dgm:pt>
    <dgm:pt modelId="{5E7F4061-DCD9-44A2-AD4E-82B4599A8AA4}" type="sibTrans" cxnId="{7EF9CF81-780C-4135-9777-ECB0D90CCD87}">
      <dgm:prSet/>
      <dgm:spPr/>
      <dgm:t>
        <a:bodyPr/>
        <a:lstStyle/>
        <a:p>
          <a:endParaRPr lang="tr-TR">
            <a:latin typeface="Candara" panose="020E0502030303020204" pitchFamily="34" charset="0"/>
          </a:endParaRPr>
        </a:p>
      </dgm:t>
    </dgm:pt>
    <dgm:pt modelId="{BB3D51D4-640E-4D0E-962A-0A699F8F25B5}">
      <dgm:prSet/>
      <dgm:spPr/>
      <dgm:t>
        <a:bodyPr/>
        <a:lstStyle/>
        <a:p>
          <a:r>
            <a:rPr lang="tr-TR" dirty="0">
              <a:latin typeface="Candara" panose="020E0502030303020204" pitchFamily="34" charset="0"/>
            </a:rPr>
            <a:t>4 Temel puan türü</a:t>
          </a:r>
        </a:p>
      </dgm:t>
    </dgm:pt>
    <dgm:pt modelId="{33DA4FA4-4CE2-4863-9EDE-6A0A6B05DCF2}" type="parTrans" cxnId="{EAB8211E-7900-4549-BA0F-C3B25B033707}">
      <dgm:prSet/>
      <dgm:spPr/>
      <dgm:t>
        <a:bodyPr/>
        <a:lstStyle/>
        <a:p>
          <a:endParaRPr lang="tr-TR">
            <a:latin typeface="Candara" panose="020E0502030303020204" pitchFamily="34" charset="0"/>
          </a:endParaRPr>
        </a:p>
      </dgm:t>
    </dgm:pt>
    <dgm:pt modelId="{CCC82E4D-9140-44C5-869D-4E93DFD53533}" type="sibTrans" cxnId="{EAB8211E-7900-4549-BA0F-C3B25B033707}">
      <dgm:prSet/>
      <dgm:spPr/>
      <dgm:t>
        <a:bodyPr/>
        <a:lstStyle/>
        <a:p>
          <a:endParaRPr lang="tr-TR">
            <a:latin typeface="Candara" panose="020E0502030303020204" pitchFamily="34" charset="0"/>
          </a:endParaRPr>
        </a:p>
      </dgm:t>
    </dgm:pt>
    <dgm:pt modelId="{C8E9EA06-B9AD-4CC4-AC0D-160B2EA6E139}">
      <dgm:prSet/>
      <dgm:spPr/>
      <dgm:t>
        <a:bodyPr/>
        <a:lstStyle/>
        <a:p>
          <a:r>
            <a:rPr lang="tr-TR">
              <a:latin typeface="Candara" panose="020E0502030303020204" pitchFamily="34" charset="0"/>
            </a:rPr>
            <a:t>«Yükseköğretime Geçiş Sınavı»dır.</a:t>
          </a:r>
        </a:p>
      </dgm:t>
    </dgm:pt>
    <dgm:pt modelId="{7338D850-31AF-4007-BE70-A1C1539F6709}" type="parTrans" cxnId="{40EE56C5-3C51-462A-B188-F4C39CC33561}">
      <dgm:prSet/>
      <dgm:spPr/>
      <dgm:t>
        <a:bodyPr/>
        <a:lstStyle/>
        <a:p>
          <a:endParaRPr lang="tr-TR">
            <a:latin typeface="Candara" panose="020E0502030303020204" pitchFamily="34" charset="0"/>
          </a:endParaRPr>
        </a:p>
      </dgm:t>
    </dgm:pt>
    <dgm:pt modelId="{7B50E43F-E141-47D1-ABAD-46C12B042308}" type="sibTrans" cxnId="{40EE56C5-3C51-462A-B188-F4C39CC33561}">
      <dgm:prSet/>
      <dgm:spPr/>
      <dgm:t>
        <a:bodyPr/>
        <a:lstStyle/>
        <a:p>
          <a:endParaRPr lang="tr-TR">
            <a:latin typeface="Candara" panose="020E0502030303020204" pitchFamily="34" charset="0"/>
          </a:endParaRPr>
        </a:p>
      </dgm:t>
    </dgm:pt>
    <dgm:pt modelId="{9D3F8042-352A-429A-8096-6C36E9258735}">
      <dgm:prSet/>
      <dgm:spPr/>
      <dgm:t>
        <a:bodyPr/>
        <a:lstStyle/>
        <a:p>
          <a:r>
            <a:rPr lang="tr-TR" dirty="0">
              <a:latin typeface="Candara" panose="020E0502030303020204" pitchFamily="34" charset="0"/>
            </a:rPr>
            <a:t>Adaylar avantajlı bir yerleştirme sıralaması için çaba gösterir.</a:t>
          </a:r>
        </a:p>
      </dgm:t>
    </dgm:pt>
    <dgm:pt modelId="{DE9DB9B0-F586-4668-A022-3E5063731B01}" type="parTrans" cxnId="{60EDDC91-484F-4840-8425-0A534411E343}">
      <dgm:prSet/>
      <dgm:spPr/>
      <dgm:t>
        <a:bodyPr/>
        <a:lstStyle/>
        <a:p>
          <a:endParaRPr lang="tr-TR">
            <a:latin typeface="Candara" panose="020E0502030303020204" pitchFamily="34" charset="0"/>
          </a:endParaRPr>
        </a:p>
      </dgm:t>
    </dgm:pt>
    <dgm:pt modelId="{584AA6D1-BC08-426D-A35B-C6DBEBA01AE5}" type="sibTrans" cxnId="{60EDDC91-484F-4840-8425-0A534411E343}">
      <dgm:prSet/>
      <dgm:spPr/>
      <dgm:t>
        <a:bodyPr/>
        <a:lstStyle/>
        <a:p>
          <a:endParaRPr lang="tr-TR">
            <a:latin typeface="Candara" panose="020E0502030303020204" pitchFamily="34" charset="0"/>
          </a:endParaRPr>
        </a:p>
      </dgm:t>
    </dgm:pt>
    <dgm:pt modelId="{2664A9CE-4BD1-41B5-9C8A-A04A3EB0F170}">
      <dgm:prSet/>
      <dgm:spPr/>
      <dgm:t>
        <a:bodyPr/>
        <a:lstStyle/>
        <a:p>
          <a:r>
            <a:rPr lang="tr-TR" dirty="0">
              <a:latin typeface="Candara" panose="020E0502030303020204" pitchFamily="34" charset="0"/>
            </a:rPr>
            <a:t>SAYISAL</a:t>
          </a:r>
        </a:p>
      </dgm:t>
    </dgm:pt>
    <dgm:pt modelId="{92691019-3D99-4D93-9C2B-AB815D538ECA}" type="parTrans" cxnId="{F0134691-7946-4284-947D-1756BB26A5A2}">
      <dgm:prSet/>
      <dgm:spPr/>
      <dgm:t>
        <a:bodyPr/>
        <a:lstStyle/>
        <a:p>
          <a:endParaRPr lang="tr-TR">
            <a:latin typeface="Candara" panose="020E0502030303020204" pitchFamily="34" charset="0"/>
          </a:endParaRPr>
        </a:p>
      </dgm:t>
    </dgm:pt>
    <dgm:pt modelId="{78F6CAFF-D8B7-43DE-8F57-A5A5BC941E42}" type="sibTrans" cxnId="{F0134691-7946-4284-947D-1756BB26A5A2}">
      <dgm:prSet/>
      <dgm:spPr/>
      <dgm:t>
        <a:bodyPr/>
        <a:lstStyle/>
        <a:p>
          <a:endParaRPr lang="tr-TR">
            <a:latin typeface="Candara" panose="020E0502030303020204" pitchFamily="34" charset="0"/>
          </a:endParaRPr>
        </a:p>
      </dgm:t>
    </dgm:pt>
    <dgm:pt modelId="{0FF918E7-756A-4495-AE4A-F2354AD392F5}">
      <dgm:prSet/>
      <dgm:spPr/>
      <dgm:t>
        <a:bodyPr/>
        <a:lstStyle/>
        <a:p>
          <a:r>
            <a:rPr lang="tr-TR" dirty="0">
              <a:latin typeface="Candara" panose="020E0502030303020204" pitchFamily="34" charset="0"/>
            </a:rPr>
            <a:t>EŞİT AĞIRLIK</a:t>
          </a:r>
        </a:p>
      </dgm:t>
    </dgm:pt>
    <dgm:pt modelId="{BF99D4CF-2DEF-4F36-BC8E-63480A5BB3EE}" type="parTrans" cxnId="{C52E4A62-6980-435B-AF8E-960BDCEC530A}">
      <dgm:prSet/>
      <dgm:spPr/>
      <dgm:t>
        <a:bodyPr/>
        <a:lstStyle/>
        <a:p>
          <a:endParaRPr lang="tr-TR">
            <a:latin typeface="Candara" panose="020E0502030303020204" pitchFamily="34" charset="0"/>
          </a:endParaRPr>
        </a:p>
      </dgm:t>
    </dgm:pt>
    <dgm:pt modelId="{500C0D31-80D0-4549-85B1-503A4D53F1C0}" type="sibTrans" cxnId="{C52E4A62-6980-435B-AF8E-960BDCEC530A}">
      <dgm:prSet/>
      <dgm:spPr/>
      <dgm:t>
        <a:bodyPr/>
        <a:lstStyle/>
        <a:p>
          <a:endParaRPr lang="tr-TR">
            <a:latin typeface="Candara" panose="020E0502030303020204" pitchFamily="34" charset="0"/>
          </a:endParaRPr>
        </a:p>
      </dgm:t>
    </dgm:pt>
    <dgm:pt modelId="{2AB8678D-3AD3-40D5-AC61-2F97CA1BEFA7}">
      <dgm:prSet/>
      <dgm:spPr/>
      <dgm:t>
        <a:bodyPr/>
        <a:lstStyle/>
        <a:p>
          <a:r>
            <a:rPr lang="tr-TR" dirty="0">
              <a:latin typeface="Candara" panose="020E0502030303020204" pitchFamily="34" charset="0"/>
            </a:rPr>
            <a:t>YABANCI DİL</a:t>
          </a:r>
        </a:p>
      </dgm:t>
    </dgm:pt>
    <dgm:pt modelId="{AE70A173-244E-4B65-ACC6-6E2E754665BB}" type="parTrans" cxnId="{C0CDBC7B-0542-4D31-8DC0-4DA684E719D0}">
      <dgm:prSet/>
      <dgm:spPr/>
      <dgm:t>
        <a:bodyPr/>
        <a:lstStyle/>
        <a:p>
          <a:endParaRPr lang="tr-TR">
            <a:latin typeface="Candara" panose="020E0502030303020204" pitchFamily="34" charset="0"/>
          </a:endParaRPr>
        </a:p>
      </dgm:t>
    </dgm:pt>
    <dgm:pt modelId="{A5F0B2E6-435A-43B1-ACCE-3BD460F4D359}" type="sibTrans" cxnId="{C0CDBC7B-0542-4D31-8DC0-4DA684E719D0}">
      <dgm:prSet/>
      <dgm:spPr/>
      <dgm:t>
        <a:bodyPr/>
        <a:lstStyle/>
        <a:p>
          <a:endParaRPr lang="tr-TR">
            <a:latin typeface="Candara" panose="020E0502030303020204" pitchFamily="34" charset="0"/>
          </a:endParaRPr>
        </a:p>
      </dgm:t>
    </dgm:pt>
    <dgm:pt modelId="{BF696FEE-51A5-4BFE-BE0B-7A576B299E67}">
      <dgm:prSet/>
      <dgm:spPr/>
      <dgm:t>
        <a:bodyPr/>
        <a:lstStyle/>
        <a:p>
          <a:r>
            <a:rPr lang="tr-TR" dirty="0">
              <a:latin typeface="Candara" panose="020E0502030303020204" pitchFamily="34" charset="0"/>
            </a:rPr>
            <a:t>SÖZEL</a:t>
          </a:r>
        </a:p>
      </dgm:t>
    </dgm:pt>
    <dgm:pt modelId="{167C1097-F725-4A17-9C8D-379F56E73AD3}" type="parTrans" cxnId="{93121B54-531E-4FDB-96B7-C4DC4F9E2A9E}">
      <dgm:prSet/>
      <dgm:spPr/>
      <dgm:t>
        <a:bodyPr/>
        <a:lstStyle/>
        <a:p>
          <a:endParaRPr lang="tr-TR">
            <a:latin typeface="Candara" panose="020E0502030303020204" pitchFamily="34" charset="0"/>
          </a:endParaRPr>
        </a:p>
      </dgm:t>
    </dgm:pt>
    <dgm:pt modelId="{0E4D6E4C-CB3B-470E-9B15-13FE9B7506B2}" type="sibTrans" cxnId="{93121B54-531E-4FDB-96B7-C4DC4F9E2A9E}">
      <dgm:prSet/>
      <dgm:spPr/>
      <dgm:t>
        <a:bodyPr/>
        <a:lstStyle/>
        <a:p>
          <a:endParaRPr lang="tr-TR">
            <a:latin typeface="Candara" panose="020E0502030303020204" pitchFamily="34" charset="0"/>
          </a:endParaRPr>
        </a:p>
      </dgm:t>
    </dgm:pt>
    <dgm:pt modelId="{B336A4FC-DE0B-4914-879D-1C9F3AAE26E9}" type="pres">
      <dgm:prSet presAssocID="{BA380487-7783-41FE-B101-5280D56CCE83}" presName="diagram" presStyleCnt="0">
        <dgm:presLayoutVars>
          <dgm:dir/>
          <dgm:animLvl val="lvl"/>
          <dgm:resizeHandles val="exact"/>
        </dgm:presLayoutVars>
      </dgm:prSet>
      <dgm:spPr/>
    </dgm:pt>
    <dgm:pt modelId="{FF55493E-BC2B-4E59-A438-68FF070D429D}" type="pres">
      <dgm:prSet presAssocID="{3312552E-A78A-40F0-AA7A-27CC99591B50}" presName="compNode" presStyleCnt="0"/>
      <dgm:spPr/>
    </dgm:pt>
    <dgm:pt modelId="{6F3AD158-4880-4DCE-8A0E-725048946988}" type="pres">
      <dgm:prSet presAssocID="{3312552E-A78A-40F0-AA7A-27CC99591B50}" presName="childRect" presStyleLbl="bgAcc1" presStyleIdx="0" presStyleCnt="3">
        <dgm:presLayoutVars>
          <dgm:bulletEnabled val="1"/>
        </dgm:presLayoutVars>
      </dgm:prSet>
      <dgm:spPr/>
    </dgm:pt>
    <dgm:pt modelId="{E03E3444-5F73-465A-874A-DEF507815BC6}" type="pres">
      <dgm:prSet presAssocID="{3312552E-A78A-40F0-AA7A-27CC99591B5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6EFDB2F-A51C-45DB-8D59-F7A129CC039C}" type="pres">
      <dgm:prSet presAssocID="{3312552E-A78A-40F0-AA7A-27CC99591B50}" presName="parentRect" presStyleLbl="alignNode1" presStyleIdx="0" presStyleCnt="3"/>
      <dgm:spPr/>
    </dgm:pt>
    <dgm:pt modelId="{0BA85C97-754C-4905-8683-2CBC1B8A865F}" type="pres">
      <dgm:prSet presAssocID="{3312552E-A78A-40F0-AA7A-27CC99591B50}" presName="adorn" presStyleLbl="fgAccFollowNod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44000" r="-44000"/>
          </a:stretch>
        </a:blipFill>
      </dgm:spPr>
    </dgm:pt>
    <dgm:pt modelId="{50524229-385A-4831-9506-6332F8F736AA}" type="pres">
      <dgm:prSet presAssocID="{A88B53E4-1C1C-48AB-8BF2-D87F5B754F59}" presName="sibTrans" presStyleLbl="sibTrans2D1" presStyleIdx="0" presStyleCnt="0"/>
      <dgm:spPr/>
    </dgm:pt>
    <dgm:pt modelId="{81D42B55-5ED4-47F6-8685-9ED3169EB016}" type="pres">
      <dgm:prSet presAssocID="{EC539112-CD8C-4F00-AE6B-DB95E2857990}" presName="compNode" presStyleCnt="0"/>
      <dgm:spPr/>
    </dgm:pt>
    <dgm:pt modelId="{93D21559-D00C-4087-9AFA-01F069FD6236}" type="pres">
      <dgm:prSet presAssocID="{EC539112-CD8C-4F00-AE6B-DB95E2857990}" presName="childRect" presStyleLbl="bgAcc1" presStyleIdx="1" presStyleCnt="3">
        <dgm:presLayoutVars>
          <dgm:bulletEnabled val="1"/>
        </dgm:presLayoutVars>
      </dgm:prSet>
      <dgm:spPr/>
    </dgm:pt>
    <dgm:pt modelId="{7451D36E-8A8C-4711-A6CF-FC1A256DE298}" type="pres">
      <dgm:prSet presAssocID="{EC539112-CD8C-4F00-AE6B-DB95E285799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2021E78-E53F-41DB-9D28-6E13F05CA611}" type="pres">
      <dgm:prSet presAssocID="{EC539112-CD8C-4F00-AE6B-DB95E2857990}" presName="parentRect" presStyleLbl="alignNode1" presStyleIdx="1" presStyleCnt="3"/>
      <dgm:spPr/>
    </dgm:pt>
    <dgm:pt modelId="{DB52A2CF-B459-4F2F-9C74-E2BFEA9CE1C1}" type="pres">
      <dgm:prSet presAssocID="{EC539112-CD8C-4F00-AE6B-DB95E2857990}" presName="adorn" presStyleLbl="fgAccFollowNod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</dgm:spPr>
    </dgm:pt>
    <dgm:pt modelId="{5C7F25CE-5E6E-45E8-ACA3-EB787218EA15}" type="pres">
      <dgm:prSet presAssocID="{5E7F4061-DCD9-44A2-AD4E-82B4599A8AA4}" presName="sibTrans" presStyleLbl="sibTrans2D1" presStyleIdx="0" presStyleCnt="0"/>
      <dgm:spPr/>
    </dgm:pt>
    <dgm:pt modelId="{AD415285-3B0A-4B99-B1E5-C8F51FC6971A}" type="pres">
      <dgm:prSet presAssocID="{BB3D51D4-640E-4D0E-962A-0A699F8F25B5}" presName="compNode" presStyleCnt="0"/>
      <dgm:spPr/>
    </dgm:pt>
    <dgm:pt modelId="{39C59D10-A0DF-4375-8CF4-42A9979F3612}" type="pres">
      <dgm:prSet presAssocID="{BB3D51D4-640E-4D0E-962A-0A699F8F25B5}" presName="childRect" presStyleLbl="bgAcc1" presStyleIdx="2" presStyleCnt="3">
        <dgm:presLayoutVars>
          <dgm:bulletEnabled val="1"/>
        </dgm:presLayoutVars>
      </dgm:prSet>
      <dgm:spPr/>
    </dgm:pt>
    <dgm:pt modelId="{CCFE7C80-48BA-4017-98F9-A455316C950F}" type="pres">
      <dgm:prSet presAssocID="{BB3D51D4-640E-4D0E-962A-0A699F8F25B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5715DF8-FF6C-41D6-B1DF-4303516D3813}" type="pres">
      <dgm:prSet presAssocID="{BB3D51D4-640E-4D0E-962A-0A699F8F25B5}" presName="parentRect" presStyleLbl="alignNode1" presStyleIdx="2" presStyleCnt="3"/>
      <dgm:spPr/>
    </dgm:pt>
    <dgm:pt modelId="{0515326B-A423-4CF2-A2F5-EF4154A71C2F}" type="pres">
      <dgm:prSet presAssocID="{BB3D51D4-640E-4D0E-962A-0A699F8F25B5}" presName="adorn" presStyleLbl="fgAccFollowNod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45000" r="-45000"/>
          </a:stretch>
        </a:blipFill>
      </dgm:spPr>
    </dgm:pt>
  </dgm:ptLst>
  <dgm:cxnLst>
    <dgm:cxn modelId="{C551F412-D97C-44D5-853F-6FB093731044}" type="presOf" srcId="{EC539112-CD8C-4F00-AE6B-DB95E2857990}" destId="{7451D36E-8A8C-4711-A6CF-FC1A256DE298}" srcOrd="0" destOrd="0" presId="urn:microsoft.com/office/officeart/2005/8/layout/bList2"/>
    <dgm:cxn modelId="{EAB8211E-7900-4549-BA0F-C3B25B033707}" srcId="{BA380487-7783-41FE-B101-5280D56CCE83}" destId="{BB3D51D4-640E-4D0E-962A-0A699F8F25B5}" srcOrd="2" destOrd="0" parTransId="{33DA4FA4-4CE2-4863-9EDE-6A0A6B05DCF2}" sibTransId="{CCC82E4D-9140-44C5-869D-4E93DFD53533}"/>
    <dgm:cxn modelId="{C52E4A62-6980-435B-AF8E-960BDCEC530A}" srcId="{BB3D51D4-640E-4D0E-962A-0A699F8F25B5}" destId="{0FF918E7-756A-4495-AE4A-F2354AD392F5}" srcOrd="1" destOrd="0" parTransId="{BF99D4CF-2DEF-4F36-BC8E-63480A5BB3EE}" sibTransId="{500C0D31-80D0-4549-85B1-503A4D53F1C0}"/>
    <dgm:cxn modelId="{72DBE54E-C677-47E5-8F7A-27BD538902D3}" type="presOf" srcId="{C8E9EA06-B9AD-4CC4-AC0D-160B2EA6E139}" destId="{6F3AD158-4880-4DCE-8A0E-725048946988}" srcOrd="0" destOrd="0" presId="urn:microsoft.com/office/officeart/2005/8/layout/bList2"/>
    <dgm:cxn modelId="{91284871-EEB3-4F9B-95F2-B0BDA506B226}" type="presOf" srcId="{BF696FEE-51A5-4BFE-BE0B-7A576B299E67}" destId="{39C59D10-A0DF-4375-8CF4-42A9979F3612}" srcOrd="0" destOrd="2" presId="urn:microsoft.com/office/officeart/2005/8/layout/bList2"/>
    <dgm:cxn modelId="{0AAB4C51-1480-4AAF-B076-35BF3CF8442C}" type="presOf" srcId="{BB3D51D4-640E-4D0E-962A-0A699F8F25B5}" destId="{CCFE7C80-48BA-4017-98F9-A455316C950F}" srcOrd="0" destOrd="0" presId="urn:microsoft.com/office/officeart/2005/8/layout/bList2"/>
    <dgm:cxn modelId="{93121B54-531E-4FDB-96B7-C4DC4F9E2A9E}" srcId="{BB3D51D4-640E-4D0E-962A-0A699F8F25B5}" destId="{BF696FEE-51A5-4BFE-BE0B-7A576B299E67}" srcOrd="2" destOrd="0" parTransId="{167C1097-F725-4A17-9C8D-379F56E73AD3}" sibTransId="{0E4D6E4C-CB3B-470E-9B15-13FE9B7506B2}"/>
    <dgm:cxn modelId="{C0CDBC7B-0542-4D31-8DC0-4DA684E719D0}" srcId="{BB3D51D4-640E-4D0E-962A-0A699F8F25B5}" destId="{2AB8678D-3AD3-40D5-AC61-2F97CA1BEFA7}" srcOrd="3" destOrd="0" parTransId="{AE70A173-244E-4B65-ACC6-6E2E754665BB}" sibTransId="{A5F0B2E6-435A-43B1-ACCE-3BD460F4D359}"/>
    <dgm:cxn modelId="{210E627D-2BA3-4A8A-A5A0-90A74FF06F50}" type="presOf" srcId="{2AB8678D-3AD3-40D5-AC61-2F97CA1BEFA7}" destId="{39C59D10-A0DF-4375-8CF4-42A9979F3612}" srcOrd="0" destOrd="3" presId="urn:microsoft.com/office/officeart/2005/8/layout/bList2"/>
    <dgm:cxn modelId="{7EF9CF81-780C-4135-9777-ECB0D90CCD87}" srcId="{BA380487-7783-41FE-B101-5280D56CCE83}" destId="{EC539112-CD8C-4F00-AE6B-DB95E2857990}" srcOrd="1" destOrd="0" parTransId="{5203C327-26C6-4E57-AF7B-DAA64EEB4FF6}" sibTransId="{5E7F4061-DCD9-44A2-AD4E-82B4599A8AA4}"/>
    <dgm:cxn modelId="{7A507983-89B4-41EA-B4EC-02A0E7062ED1}" srcId="{BA380487-7783-41FE-B101-5280D56CCE83}" destId="{3312552E-A78A-40F0-AA7A-27CC99591B50}" srcOrd="0" destOrd="0" parTransId="{511BBFBF-F258-493A-9E15-6CCF053EA7A1}" sibTransId="{A88B53E4-1C1C-48AB-8BF2-D87F5B754F59}"/>
    <dgm:cxn modelId="{0A7FC385-90B6-447A-87B1-CCBFF0B6CC3C}" type="presOf" srcId="{A88B53E4-1C1C-48AB-8BF2-D87F5B754F59}" destId="{50524229-385A-4831-9506-6332F8F736AA}" srcOrd="0" destOrd="0" presId="urn:microsoft.com/office/officeart/2005/8/layout/bList2"/>
    <dgm:cxn modelId="{6DF5AC90-CA25-4A03-A481-DF61EC7089C6}" type="presOf" srcId="{BB3D51D4-640E-4D0E-962A-0A699F8F25B5}" destId="{45715DF8-FF6C-41D6-B1DF-4303516D3813}" srcOrd="1" destOrd="0" presId="urn:microsoft.com/office/officeart/2005/8/layout/bList2"/>
    <dgm:cxn modelId="{9AFDED90-2087-41CA-B407-EEB4487E74B8}" type="presOf" srcId="{EC539112-CD8C-4F00-AE6B-DB95E2857990}" destId="{A2021E78-E53F-41DB-9D28-6E13F05CA611}" srcOrd="1" destOrd="0" presId="urn:microsoft.com/office/officeart/2005/8/layout/bList2"/>
    <dgm:cxn modelId="{F0134691-7946-4284-947D-1756BB26A5A2}" srcId="{BB3D51D4-640E-4D0E-962A-0A699F8F25B5}" destId="{2664A9CE-4BD1-41B5-9C8A-A04A3EB0F170}" srcOrd="0" destOrd="0" parTransId="{92691019-3D99-4D93-9C2B-AB815D538ECA}" sibTransId="{78F6CAFF-D8B7-43DE-8F57-A5A5BC941E42}"/>
    <dgm:cxn modelId="{60EDDC91-484F-4840-8425-0A534411E343}" srcId="{EC539112-CD8C-4F00-AE6B-DB95E2857990}" destId="{9D3F8042-352A-429A-8096-6C36E9258735}" srcOrd="0" destOrd="0" parTransId="{DE9DB9B0-F586-4668-A022-3E5063731B01}" sibTransId="{584AA6D1-BC08-426D-A35B-C6DBEBA01AE5}"/>
    <dgm:cxn modelId="{6B641395-9F46-4406-B344-343A2D43919D}" type="presOf" srcId="{9D3F8042-352A-429A-8096-6C36E9258735}" destId="{93D21559-D00C-4087-9AFA-01F069FD6236}" srcOrd="0" destOrd="0" presId="urn:microsoft.com/office/officeart/2005/8/layout/bList2"/>
    <dgm:cxn modelId="{F51EDEBD-6138-4BDE-ABF4-542D6DD17BEE}" type="presOf" srcId="{0FF918E7-756A-4495-AE4A-F2354AD392F5}" destId="{39C59D10-A0DF-4375-8CF4-42A9979F3612}" srcOrd="0" destOrd="1" presId="urn:microsoft.com/office/officeart/2005/8/layout/bList2"/>
    <dgm:cxn modelId="{BA7249BF-2870-47DA-A940-4CB465C7E5D5}" type="presOf" srcId="{3312552E-A78A-40F0-AA7A-27CC99591B50}" destId="{86EFDB2F-A51C-45DB-8D59-F7A129CC039C}" srcOrd="1" destOrd="0" presId="urn:microsoft.com/office/officeart/2005/8/layout/bList2"/>
    <dgm:cxn modelId="{540473BF-A381-42BC-8239-234D1D2AACB8}" type="presOf" srcId="{2664A9CE-4BD1-41B5-9C8A-A04A3EB0F170}" destId="{39C59D10-A0DF-4375-8CF4-42A9979F3612}" srcOrd="0" destOrd="0" presId="urn:microsoft.com/office/officeart/2005/8/layout/bList2"/>
    <dgm:cxn modelId="{40EE56C5-3C51-462A-B188-F4C39CC33561}" srcId="{3312552E-A78A-40F0-AA7A-27CC99591B50}" destId="{C8E9EA06-B9AD-4CC4-AC0D-160B2EA6E139}" srcOrd="0" destOrd="0" parTransId="{7338D850-31AF-4007-BE70-A1C1539F6709}" sibTransId="{7B50E43F-E141-47D1-ABAD-46C12B042308}"/>
    <dgm:cxn modelId="{D4DC86D6-D36A-47C3-972A-3447B048E2C6}" type="presOf" srcId="{5E7F4061-DCD9-44A2-AD4E-82B4599A8AA4}" destId="{5C7F25CE-5E6E-45E8-ACA3-EB787218EA15}" srcOrd="0" destOrd="0" presId="urn:microsoft.com/office/officeart/2005/8/layout/bList2"/>
    <dgm:cxn modelId="{2F7934E9-64D3-46D7-8C4F-A035A360E41B}" type="presOf" srcId="{3312552E-A78A-40F0-AA7A-27CC99591B50}" destId="{E03E3444-5F73-465A-874A-DEF507815BC6}" srcOrd="0" destOrd="0" presId="urn:microsoft.com/office/officeart/2005/8/layout/bList2"/>
    <dgm:cxn modelId="{E96683F8-9666-4943-B7E4-0178027FC76F}" type="presOf" srcId="{BA380487-7783-41FE-B101-5280D56CCE83}" destId="{B336A4FC-DE0B-4914-879D-1C9F3AAE26E9}" srcOrd="0" destOrd="0" presId="urn:microsoft.com/office/officeart/2005/8/layout/bList2"/>
    <dgm:cxn modelId="{C08C3F1F-7745-4389-AB1D-BD06BC69628E}" type="presParOf" srcId="{B336A4FC-DE0B-4914-879D-1C9F3AAE26E9}" destId="{FF55493E-BC2B-4E59-A438-68FF070D429D}" srcOrd="0" destOrd="0" presId="urn:microsoft.com/office/officeart/2005/8/layout/bList2"/>
    <dgm:cxn modelId="{B687CD9B-8662-43A4-A0CE-1AB5FC6D1F65}" type="presParOf" srcId="{FF55493E-BC2B-4E59-A438-68FF070D429D}" destId="{6F3AD158-4880-4DCE-8A0E-725048946988}" srcOrd="0" destOrd="0" presId="urn:microsoft.com/office/officeart/2005/8/layout/bList2"/>
    <dgm:cxn modelId="{33397F38-CC76-4F54-B4B5-ECC2C3253433}" type="presParOf" srcId="{FF55493E-BC2B-4E59-A438-68FF070D429D}" destId="{E03E3444-5F73-465A-874A-DEF507815BC6}" srcOrd="1" destOrd="0" presId="urn:microsoft.com/office/officeart/2005/8/layout/bList2"/>
    <dgm:cxn modelId="{0128F3CD-7987-48A7-86A0-450416BE4D36}" type="presParOf" srcId="{FF55493E-BC2B-4E59-A438-68FF070D429D}" destId="{86EFDB2F-A51C-45DB-8D59-F7A129CC039C}" srcOrd="2" destOrd="0" presId="urn:microsoft.com/office/officeart/2005/8/layout/bList2"/>
    <dgm:cxn modelId="{E75D657D-9E54-4EF6-92D0-FA9172C96759}" type="presParOf" srcId="{FF55493E-BC2B-4E59-A438-68FF070D429D}" destId="{0BA85C97-754C-4905-8683-2CBC1B8A865F}" srcOrd="3" destOrd="0" presId="urn:microsoft.com/office/officeart/2005/8/layout/bList2"/>
    <dgm:cxn modelId="{7459F906-BFE1-4634-A1D2-72622A36AA2F}" type="presParOf" srcId="{B336A4FC-DE0B-4914-879D-1C9F3AAE26E9}" destId="{50524229-385A-4831-9506-6332F8F736AA}" srcOrd="1" destOrd="0" presId="urn:microsoft.com/office/officeart/2005/8/layout/bList2"/>
    <dgm:cxn modelId="{F5A33292-9544-413C-A19F-9DDEDFD1F6DF}" type="presParOf" srcId="{B336A4FC-DE0B-4914-879D-1C9F3AAE26E9}" destId="{81D42B55-5ED4-47F6-8685-9ED3169EB016}" srcOrd="2" destOrd="0" presId="urn:microsoft.com/office/officeart/2005/8/layout/bList2"/>
    <dgm:cxn modelId="{ECAE956E-D65E-4FF1-95FB-3D21A7B9BF12}" type="presParOf" srcId="{81D42B55-5ED4-47F6-8685-9ED3169EB016}" destId="{93D21559-D00C-4087-9AFA-01F069FD6236}" srcOrd="0" destOrd="0" presId="urn:microsoft.com/office/officeart/2005/8/layout/bList2"/>
    <dgm:cxn modelId="{6AB8C9F3-BD1D-477D-8C1B-1F34EB086CF3}" type="presParOf" srcId="{81D42B55-5ED4-47F6-8685-9ED3169EB016}" destId="{7451D36E-8A8C-4711-A6CF-FC1A256DE298}" srcOrd="1" destOrd="0" presId="urn:microsoft.com/office/officeart/2005/8/layout/bList2"/>
    <dgm:cxn modelId="{9FD663C5-A5FC-4EA8-B245-BD9688D4CDD6}" type="presParOf" srcId="{81D42B55-5ED4-47F6-8685-9ED3169EB016}" destId="{A2021E78-E53F-41DB-9D28-6E13F05CA611}" srcOrd="2" destOrd="0" presId="urn:microsoft.com/office/officeart/2005/8/layout/bList2"/>
    <dgm:cxn modelId="{E64BBA9C-8A8C-4544-A655-29520E0A550E}" type="presParOf" srcId="{81D42B55-5ED4-47F6-8685-9ED3169EB016}" destId="{DB52A2CF-B459-4F2F-9C74-E2BFEA9CE1C1}" srcOrd="3" destOrd="0" presId="urn:microsoft.com/office/officeart/2005/8/layout/bList2"/>
    <dgm:cxn modelId="{EBC2F22B-0A48-47B1-9EEA-DFBC0CCDF86B}" type="presParOf" srcId="{B336A4FC-DE0B-4914-879D-1C9F3AAE26E9}" destId="{5C7F25CE-5E6E-45E8-ACA3-EB787218EA15}" srcOrd="3" destOrd="0" presId="urn:microsoft.com/office/officeart/2005/8/layout/bList2"/>
    <dgm:cxn modelId="{4DADB489-F1BF-4F36-82B6-B0715AF6316B}" type="presParOf" srcId="{B336A4FC-DE0B-4914-879D-1C9F3AAE26E9}" destId="{AD415285-3B0A-4B99-B1E5-C8F51FC6971A}" srcOrd="4" destOrd="0" presId="urn:microsoft.com/office/officeart/2005/8/layout/bList2"/>
    <dgm:cxn modelId="{3F42F4AD-46C2-4617-BAD2-90BDB1D2F8BA}" type="presParOf" srcId="{AD415285-3B0A-4B99-B1E5-C8F51FC6971A}" destId="{39C59D10-A0DF-4375-8CF4-42A9979F3612}" srcOrd="0" destOrd="0" presId="urn:microsoft.com/office/officeart/2005/8/layout/bList2"/>
    <dgm:cxn modelId="{5BD8EF8A-A6F5-43CC-9B58-F706095FD8E0}" type="presParOf" srcId="{AD415285-3B0A-4B99-B1E5-C8F51FC6971A}" destId="{CCFE7C80-48BA-4017-98F9-A455316C950F}" srcOrd="1" destOrd="0" presId="urn:microsoft.com/office/officeart/2005/8/layout/bList2"/>
    <dgm:cxn modelId="{47889817-EAA8-4F82-9E3F-7351AF5F3CA6}" type="presParOf" srcId="{AD415285-3B0A-4B99-B1E5-C8F51FC6971A}" destId="{45715DF8-FF6C-41D6-B1DF-4303516D3813}" srcOrd="2" destOrd="0" presId="urn:microsoft.com/office/officeart/2005/8/layout/bList2"/>
    <dgm:cxn modelId="{5C916845-8502-408E-A940-E9E1D1E4CFE2}" type="presParOf" srcId="{AD415285-3B0A-4B99-B1E5-C8F51FC6971A}" destId="{0515326B-A423-4CF2-A2F5-EF4154A71C2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2D7544-9532-4A67-8E7E-BFB84BCB2327}" type="doc">
      <dgm:prSet loTypeId="urn:microsoft.com/office/officeart/2005/8/layout/hProcess9" loCatId="process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tr-TR"/>
        </a:p>
      </dgm:t>
    </dgm:pt>
    <dgm:pt modelId="{B8E73F3A-28C9-4853-89F8-08796BCA773B}">
      <dgm:prSet/>
      <dgm:spPr/>
      <dgm:t>
        <a:bodyPr/>
        <a:lstStyle/>
        <a:p>
          <a:r>
            <a:rPr lang="tr-TR">
              <a:solidFill>
                <a:schemeClr val="tx1">
                  <a:lumMod val="95000"/>
                  <a:lumOff val="5000"/>
                </a:schemeClr>
              </a:solidFill>
            </a:rPr>
            <a:t>Cumartesi 10.15 – 13.00 / 165 dakika</a:t>
          </a:r>
        </a:p>
      </dgm:t>
    </dgm:pt>
    <dgm:pt modelId="{9488EE65-6F7D-4E73-9721-34BE3C864ED2}" type="parTrans" cxnId="{1CCB7D51-4594-4093-9D28-B4F6DF6B5CA6}">
      <dgm:prSet/>
      <dgm:spPr/>
      <dgm:t>
        <a:bodyPr/>
        <a:lstStyle/>
        <a:p>
          <a:endParaRPr lang="tr-TR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2517FFD-8377-4E5B-B029-30FBF4B9BBEC}" type="sibTrans" cxnId="{1CCB7D51-4594-4093-9D28-B4F6DF6B5CA6}">
      <dgm:prSet/>
      <dgm:spPr/>
      <dgm:t>
        <a:bodyPr/>
        <a:lstStyle/>
        <a:p>
          <a:endParaRPr lang="tr-TR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467CF7C-04C9-442E-9542-3B5B5B26ED45}">
      <dgm:prSet/>
      <dgm:spPr/>
      <dgm:t>
        <a:bodyPr/>
        <a:lstStyle/>
        <a:p>
          <a:r>
            <a:rPr lang="tr-TR">
              <a:solidFill>
                <a:schemeClr val="tx1">
                  <a:lumMod val="95000"/>
                  <a:lumOff val="5000"/>
                </a:schemeClr>
              </a:solidFill>
            </a:rPr>
            <a:t>Pazar 10.15 – 13.15 / 180 dakika</a:t>
          </a:r>
        </a:p>
      </dgm:t>
    </dgm:pt>
    <dgm:pt modelId="{BACDC3E3-8694-488A-9230-53EE31B22753}" type="parTrans" cxnId="{C3CAFF9F-FEFA-4A6C-99B7-E85E0CCB42B9}">
      <dgm:prSet/>
      <dgm:spPr/>
      <dgm:t>
        <a:bodyPr/>
        <a:lstStyle/>
        <a:p>
          <a:endParaRPr lang="tr-TR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F6EC9D5-9D8D-401E-B2C4-6063AADEA6B1}" type="sibTrans" cxnId="{C3CAFF9F-FEFA-4A6C-99B7-E85E0CCB42B9}">
      <dgm:prSet/>
      <dgm:spPr/>
      <dgm:t>
        <a:bodyPr/>
        <a:lstStyle/>
        <a:p>
          <a:endParaRPr lang="tr-TR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D33E461-C5B5-4823-9B17-4DF2B96C68E4}">
      <dgm:prSet/>
      <dgm:spPr/>
      <dgm:t>
        <a:bodyPr/>
        <a:lstStyle/>
        <a:p>
          <a:r>
            <a:rPr lang="tr-TR">
              <a:solidFill>
                <a:schemeClr val="tx1">
                  <a:lumMod val="95000"/>
                  <a:lumOff val="5000"/>
                </a:schemeClr>
              </a:solidFill>
            </a:rPr>
            <a:t>Pazar 15.45 – 17.45 / 120 dakika</a:t>
          </a:r>
        </a:p>
      </dgm:t>
    </dgm:pt>
    <dgm:pt modelId="{5256E004-ED0B-44B1-B158-02AA2BB91F50}" type="parTrans" cxnId="{8E732D8B-393F-46C7-B180-90F2A524F178}">
      <dgm:prSet/>
      <dgm:spPr/>
      <dgm:t>
        <a:bodyPr/>
        <a:lstStyle/>
        <a:p>
          <a:endParaRPr lang="tr-TR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2199CAF-3226-4EC8-8F33-144A378B8506}" type="sibTrans" cxnId="{8E732D8B-393F-46C7-B180-90F2A524F178}">
      <dgm:prSet/>
      <dgm:spPr/>
      <dgm:t>
        <a:bodyPr/>
        <a:lstStyle/>
        <a:p>
          <a:endParaRPr lang="tr-TR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CF48EF3-26FE-4072-97DA-CE706DF0C696}" type="pres">
      <dgm:prSet presAssocID="{802D7544-9532-4A67-8E7E-BFB84BCB2327}" presName="CompostProcess" presStyleCnt="0">
        <dgm:presLayoutVars>
          <dgm:dir/>
          <dgm:resizeHandles val="exact"/>
        </dgm:presLayoutVars>
      </dgm:prSet>
      <dgm:spPr/>
    </dgm:pt>
    <dgm:pt modelId="{22D4F586-1A13-4350-A22F-9EC25209F70A}" type="pres">
      <dgm:prSet presAssocID="{802D7544-9532-4A67-8E7E-BFB84BCB2327}" presName="arrow" presStyleLbl="bgShp" presStyleIdx="0" presStyleCnt="1"/>
      <dgm:spPr/>
    </dgm:pt>
    <dgm:pt modelId="{EF3FCAAD-7DD4-4C38-A988-FC40D826D457}" type="pres">
      <dgm:prSet presAssocID="{802D7544-9532-4A67-8E7E-BFB84BCB2327}" presName="linearProcess" presStyleCnt="0"/>
      <dgm:spPr/>
    </dgm:pt>
    <dgm:pt modelId="{D7C46601-C5E8-4DF4-AC9C-38182C12A995}" type="pres">
      <dgm:prSet presAssocID="{B8E73F3A-28C9-4853-89F8-08796BCA773B}" presName="textNode" presStyleLbl="node1" presStyleIdx="0" presStyleCnt="3">
        <dgm:presLayoutVars>
          <dgm:bulletEnabled val="1"/>
        </dgm:presLayoutVars>
      </dgm:prSet>
      <dgm:spPr/>
    </dgm:pt>
    <dgm:pt modelId="{59143D7C-6DF3-46DA-9E5F-76E78BB531EF}" type="pres">
      <dgm:prSet presAssocID="{A2517FFD-8377-4E5B-B029-30FBF4B9BBEC}" presName="sibTrans" presStyleCnt="0"/>
      <dgm:spPr/>
    </dgm:pt>
    <dgm:pt modelId="{286E6E14-908A-4559-9DB7-DC96CDD94949}" type="pres">
      <dgm:prSet presAssocID="{4467CF7C-04C9-442E-9542-3B5B5B26ED45}" presName="textNode" presStyleLbl="node1" presStyleIdx="1" presStyleCnt="3">
        <dgm:presLayoutVars>
          <dgm:bulletEnabled val="1"/>
        </dgm:presLayoutVars>
      </dgm:prSet>
      <dgm:spPr/>
    </dgm:pt>
    <dgm:pt modelId="{E57D9781-893C-4EBC-9D04-CA9B5D408C08}" type="pres">
      <dgm:prSet presAssocID="{9F6EC9D5-9D8D-401E-B2C4-6063AADEA6B1}" presName="sibTrans" presStyleCnt="0"/>
      <dgm:spPr/>
    </dgm:pt>
    <dgm:pt modelId="{06BA1DE7-6E04-41DD-AEF9-D43268A548CB}" type="pres">
      <dgm:prSet presAssocID="{5D33E461-C5B5-4823-9B17-4DF2B96C68E4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A16671A-C737-4B31-BCB3-E7E0E522183B}" type="presOf" srcId="{4467CF7C-04C9-442E-9542-3B5B5B26ED45}" destId="{286E6E14-908A-4559-9DB7-DC96CDD94949}" srcOrd="0" destOrd="0" presId="urn:microsoft.com/office/officeart/2005/8/layout/hProcess9"/>
    <dgm:cxn modelId="{1CCB7D51-4594-4093-9D28-B4F6DF6B5CA6}" srcId="{802D7544-9532-4A67-8E7E-BFB84BCB2327}" destId="{B8E73F3A-28C9-4853-89F8-08796BCA773B}" srcOrd="0" destOrd="0" parTransId="{9488EE65-6F7D-4E73-9721-34BE3C864ED2}" sibTransId="{A2517FFD-8377-4E5B-B029-30FBF4B9BBEC}"/>
    <dgm:cxn modelId="{7C18DF7F-6DC0-4610-A27A-8ADBE05A7E39}" type="presOf" srcId="{802D7544-9532-4A67-8E7E-BFB84BCB2327}" destId="{2CF48EF3-26FE-4072-97DA-CE706DF0C696}" srcOrd="0" destOrd="0" presId="urn:microsoft.com/office/officeart/2005/8/layout/hProcess9"/>
    <dgm:cxn modelId="{BEB17E88-53EA-4BB0-A91A-164AF8196980}" type="presOf" srcId="{5D33E461-C5B5-4823-9B17-4DF2B96C68E4}" destId="{06BA1DE7-6E04-41DD-AEF9-D43268A548CB}" srcOrd="0" destOrd="0" presId="urn:microsoft.com/office/officeart/2005/8/layout/hProcess9"/>
    <dgm:cxn modelId="{8E732D8B-393F-46C7-B180-90F2A524F178}" srcId="{802D7544-9532-4A67-8E7E-BFB84BCB2327}" destId="{5D33E461-C5B5-4823-9B17-4DF2B96C68E4}" srcOrd="2" destOrd="0" parTransId="{5256E004-ED0B-44B1-B158-02AA2BB91F50}" sibTransId="{22199CAF-3226-4EC8-8F33-144A378B8506}"/>
    <dgm:cxn modelId="{C3CAFF9F-FEFA-4A6C-99B7-E85E0CCB42B9}" srcId="{802D7544-9532-4A67-8E7E-BFB84BCB2327}" destId="{4467CF7C-04C9-442E-9542-3B5B5B26ED45}" srcOrd="1" destOrd="0" parTransId="{BACDC3E3-8694-488A-9230-53EE31B22753}" sibTransId="{9F6EC9D5-9D8D-401E-B2C4-6063AADEA6B1}"/>
    <dgm:cxn modelId="{FFC5FBF7-91FB-44BE-8876-FF7714028074}" type="presOf" srcId="{B8E73F3A-28C9-4853-89F8-08796BCA773B}" destId="{D7C46601-C5E8-4DF4-AC9C-38182C12A995}" srcOrd="0" destOrd="0" presId="urn:microsoft.com/office/officeart/2005/8/layout/hProcess9"/>
    <dgm:cxn modelId="{2E24C91A-B268-46E8-8AA0-13365AB9E1BC}" type="presParOf" srcId="{2CF48EF3-26FE-4072-97DA-CE706DF0C696}" destId="{22D4F586-1A13-4350-A22F-9EC25209F70A}" srcOrd="0" destOrd="0" presId="urn:microsoft.com/office/officeart/2005/8/layout/hProcess9"/>
    <dgm:cxn modelId="{6DD6305E-C049-4094-B86D-07D4C522170A}" type="presParOf" srcId="{2CF48EF3-26FE-4072-97DA-CE706DF0C696}" destId="{EF3FCAAD-7DD4-4C38-A988-FC40D826D457}" srcOrd="1" destOrd="0" presId="urn:microsoft.com/office/officeart/2005/8/layout/hProcess9"/>
    <dgm:cxn modelId="{0042C823-4179-4B4D-BEA2-1460D36C44E7}" type="presParOf" srcId="{EF3FCAAD-7DD4-4C38-A988-FC40D826D457}" destId="{D7C46601-C5E8-4DF4-AC9C-38182C12A995}" srcOrd="0" destOrd="0" presId="urn:microsoft.com/office/officeart/2005/8/layout/hProcess9"/>
    <dgm:cxn modelId="{3BA8B0E4-095D-49D2-B2A5-A9BD1637CB90}" type="presParOf" srcId="{EF3FCAAD-7DD4-4C38-A988-FC40D826D457}" destId="{59143D7C-6DF3-46DA-9E5F-76E78BB531EF}" srcOrd="1" destOrd="0" presId="urn:microsoft.com/office/officeart/2005/8/layout/hProcess9"/>
    <dgm:cxn modelId="{13123936-75FE-4ACC-BDC6-1572CB66DFFB}" type="presParOf" srcId="{EF3FCAAD-7DD4-4C38-A988-FC40D826D457}" destId="{286E6E14-908A-4559-9DB7-DC96CDD94949}" srcOrd="2" destOrd="0" presId="urn:microsoft.com/office/officeart/2005/8/layout/hProcess9"/>
    <dgm:cxn modelId="{1DA7B2D6-95B4-41B7-9ECC-7FC27E7C22EA}" type="presParOf" srcId="{EF3FCAAD-7DD4-4C38-A988-FC40D826D457}" destId="{E57D9781-893C-4EBC-9D04-CA9B5D408C08}" srcOrd="3" destOrd="0" presId="urn:microsoft.com/office/officeart/2005/8/layout/hProcess9"/>
    <dgm:cxn modelId="{0B2AE67E-E20D-4903-9688-F64A3A84C954}" type="presParOf" srcId="{EF3FCAAD-7DD4-4C38-A988-FC40D826D457}" destId="{06BA1DE7-6E04-41DD-AEF9-D43268A548C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0CC5E6-CFA0-47CD-B9FD-6038864E0A0D}" type="doc">
      <dgm:prSet loTypeId="urn:microsoft.com/office/officeart/2008/layout/PictureStrips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C718CEC-8CF7-49D9-B1FB-B997D0FAB30A}">
      <dgm:prSet/>
      <dgm:spPr/>
      <dgm:t>
        <a:bodyPr/>
        <a:lstStyle/>
        <a:p>
          <a:r>
            <a:rPr lang="tr-TR" dirty="0"/>
            <a:t>AYT puan türünde adayların puanlarının hesaplanabilmesi için, puan getiren testlerin herhangi birinden 0,5 net yapmış olmaları gerekmektedir. </a:t>
          </a:r>
        </a:p>
      </dgm:t>
    </dgm:pt>
    <dgm:pt modelId="{54AB152F-56AA-413F-9344-8FC4C2B4328F}" type="parTrans" cxnId="{52767294-CF9A-4678-9950-A4D979A42BE0}">
      <dgm:prSet/>
      <dgm:spPr/>
      <dgm:t>
        <a:bodyPr/>
        <a:lstStyle/>
        <a:p>
          <a:endParaRPr lang="tr-TR"/>
        </a:p>
      </dgm:t>
    </dgm:pt>
    <dgm:pt modelId="{6A7B9E94-2DEA-47B4-A82B-C062F9910826}" type="sibTrans" cxnId="{52767294-CF9A-4678-9950-A4D979A42BE0}">
      <dgm:prSet/>
      <dgm:spPr/>
      <dgm:t>
        <a:bodyPr/>
        <a:lstStyle/>
        <a:p>
          <a:endParaRPr lang="tr-TR"/>
        </a:p>
      </dgm:t>
    </dgm:pt>
    <dgm:pt modelId="{B2A45DC7-D225-4290-A617-C3F5E6580657}">
      <dgm:prSet/>
      <dgm:spPr/>
      <dgm:t>
        <a:bodyPr/>
        <a:lstStyle/>
        <a:p>
          <a:r>
            <a:rPr lang="tr-TR"/>
            <a:t>YDT için de dil testinden 0,5 net yapması gerekmektedir. Aksi takdirde adayın AYT puanı hesaplanmayacaktır…</a:t>
          </a:r>
        </a:p>
      </dgm:t>
    </dgm:pt>
    <dgm:pt modelId="{AC86E7B5-CA5E-4BEB-84DD-73D6A73806CE}" type="parTrans" cxnId="{B530B005-EF8F-4D76-B67F-1F32C9815C24}">
      <dgm:prSet/>
      <dgm:spPr/>
      <dgm:t>
        <a:bodyPr/>
        <a:lstStyle/>
        <a:p>
          <a:endParaRPr lang="tr-TR"/>
        </a:p>
      </dgm:t>
    </dgm:pt>
    <dgm:pt modelId="{1C50C7F4-4BB8-4F64-A55C-0DCEF4C03BC1}" type="sibTrans" cxnId="{B530B005-EF8F-4D76-B67F-1F32C9815C24}">
      <dgm:prSet/>
      <dgm:spPr/>
      <dgm:t>
        <a:bodyPr/>
        <a:lstStyle/>
        <a:p>
          <a:endParaRPr lang="tr-TR"/>
        </a:p>
      </dgm:t>
    </dgm:pt>
    <dgm:pt modelId="{4C9ED91D-E184-44CF-8C24-EA41FA0DD770}" type="pres">
      <dgm:prSet presAssocID="{B70CC5E6-CFA0-47CD-B9FD-6038864E0A0D}" presName="Name0" presStyleCnt="0">
        <dgm:presLayoutVars>
          <dgm:dir/>
          <dgm:resizeHandles val="exact"/>
        </dgm:presLayoutVars>
      </dgm:prSet>
      <dgm:spPr/>
    </dgm:pt>
    <dgm:pt modelId="{8E767195-1EB7-4394-BC6B-E875CDD195BC}" type="pres">
      <dgm:prSet presAssocID="{5C718CEC-8CF7-49D9-B1FB-B997D0FAB30A}" presName="composite" presStyleCnt="0"/>
      <dgm:spPr/>
    </dgm:pt>
    <dgm:pt modelId="{0F8EA920-4DD6-41AC-997E-F6DB41C3D1CD}" type="pres">
      <dgm:prSet presAssocID="{5C718CEC-8CF7-49D9-B1FB-B997D0FAB30A}" presName="rect1" presStyleLbl="trAlignAcc1" presStyleIdx="0" presStyleCnt="2">
        <dgm:presLayoutVars>
          <dgm:bulletEnabled val="1"/>
        </dgm:presLayoutVars>
      </dgm:prSet>
      <dgm:spPr/>
    </dgm:pt>
    <dgm:pt modelId="{D42D98ED-F151-4EA6-B6F0-1D88637E0EAA}" type="pres">
      <dgm:prSet presAssocID="{5C718CEC-8CF7-49D9-B1FB-B997D0FAB30A}" presName="rect2" presStyleLbl="f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16000" r="-16000"/>
          </a:stretch>
        </a:blipFill>
      </dgm:spPr>
    </dgm:pt>
    <dgm:pt modelId="{E8A0C02B-1902-47E4-89BB-85A0CBAF1A77}" type="pres">
      <dgm:prSet presAssocID="{6A7B9E94-2DEA-47B4-A82B-C062F9910826}" presName="sibTrans" presStyleCnt="0"/>
      <dgm:spPr/>
    </dgm:pt>
    <dgm:pt modelId="{FDC1612F-AC32-4647-8ABB-77DADFBED371}" type="pres">
      <dgm:prSet presAssocID="{B2A45DC7-D225-4290-A617-C3F5E6580657}" presName="composite" presStyleCnt="0"/>
      <dgm:spPr/>
    </dgm:pt>
    <dgm:pt modelId="{6E68A6CA-5728-4413-BB74-FE023AAD0725}" type="pres">
      <dgm:prSet presAssocID="{B2A45DC7-D225-4290-A617-C3F5E6580657}" presName="rect1" presStyleLbl="trAlignAcc1" presStyleIdx="1" presStyleCnt="2">
        <dgm:presLayoutVars>
          <dgm:bulletEnabled val="1"/>
        </dgm:presLayoutVars>
      </dgm:prSet>
      <dgm:spPr/>
    </dgm:pt>
    <dgm:pt modelId="{7911888E-4F44-4297-8565-BB4248D692A6}" type="pres">
      <dgm:prSet presAssocID="{B2A45DC7-D225-4290-A617-C3F5E6580657}" presName="rect2" presStyleLbl="f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</dgm:spPr>
    </dgm:pt>
  </dgm:ptLst>
  <dgm:cxnLst>
    <dgm:cxn modelId="{B530B005-EF8F-4D76-B67F-1F32C9815C24}" srcId="{B70CC5E6-CFA0-47CD-B9FD-6038864E0A0D}" destId="{B2A45DC7-D225-4290-A617-C3F5E6580657}" srcOrd="1" destOrd="0" parTransId="{AC86E7B5-CA5E-4BEB-84DD-73D6A73806CE}" sibTransId="{1C50C7F4-4BB8-4F64-A55C-0DCEF4C03BC1}"/>
    <dgm:cxn modelId="{8AFABD49-C68D-4E1A-8593-2B2D48AC0648}" type="presOf" srcId="{B2A45DC7-D225-4290-A617-C3F5E6580657}" destId="{6E68A6CA-5728-4413-BB74-FE023AAD0725}" srcOrd="0" destOrd="0" presId="urn:microsoft.com/office/officeart/2008/layout/PictureStrips"/>
    <dgm:cxn modelId="{52767294-CF9A-4678-9950-A4D979A42BE0}" srcId="{B70CC5E6-CFA0-47CD-B9FD-6038864E0A0D}" destId="{5C718CEC-8CF7-49D9-B1FB-B997D0FAB30A}" srcOrd="0" destOrd="0" parTransId="{54AB152F-56AA-413F-9344-8FC4C2B4328F}" sibTransId="{6A7B9E94-2DEA-47B4-A82B-C062F9910826}"/>
    <dgm:cxn modelId="{FFF1F1A2-CA70-478B-8ACA-7F26C0A4C17F}" type="presOf" srcId="{B70CC5E6-CFA0-47CD-B9FD-6038864E0A0D}" destId="{4C9ED91D-E184-44CF-8C24-EA41FA0DD770}" srcOrd="0" destOrd="0" presId="urn:microsoft.com/office/officeart/2008/layout/PictureStrips"/>
    <dgm:cxn modelId="{D56DF9DC-A524-4EE8-B050-2BE4C41A090A}" type="presOf" srcId="{5C718CEC-8CF7-49D9-B1FB-B997D0FAB30A}" destId="{0F8EA920-4DD6-41AC-997E-F6DB41C3D1CD}" srcOrd="0" destOrd="0" presId="urn:microsoft.com/office/officeart/2008/layout/PictureStrips"/>
    <dgm:cxn modelId="{F541CEAF-DA4F-4EAC-821B-9701808BAF46}" type="presParOf" srcId="{4C9ED91D-E184-44CF-8C24-EA41FA0DD770}" destId="{8E767195-1EB7-4394-BC6B-E875CDD195BC}" srcOrd="0" destOrd="0" presId="urn:microsoft.com/office/officeart/2008/layout/PictureStrips"/>
    <dgm:cxn modelId="{A140A52F-D0F5-400B-8A68-A2ACAC4BEF77}" type="presParOf" srcId="{8E767195-1EB7-4394-BC6B-E875CDD195BC}" destId="{0F8EA920-4DD6-41AC-997E-F6DB41C3D1CD}" srcOrd="0" destOrd="0" presId="urn:microsoft.com/office/officeart/2008/layout/PictureStrips"/>
    <dgm:cxn modelId="{25573901-331B-4A4F-9E24-FA035EE7ED7B}" type="presParOf" srcId="{8E767195-1EB7-4394-BC6B-E875CDD195BC}" destId="{D42D98ED-F151-4EA6-B6F0-1D88637E0EAA}" srcOrd="1" destOrd="0" presId="urn:microsoft.com/office/officeart/2008/layout/PictureStrips"/>
    <dgm:cxn modelId="{3C2C2F45-7556-40F1-AEEA-59BE093F460C}" type="presParOf" srcId="{4C9ED91D-E184-44CF-8C24-EA41FA0DD770}" destId="{E8A0C02B-1902-47E4-89BB-85A0CBAF1A77}" srcOrd="1" destOrd="0" presId="urn:microsoft.com/office/officeart/2008/layout/PictureStrips"/>
    <dgm:cxn modelId="{6DFA492A-2A12-481B-8E0F-ECE56C1567B8}" type="presParOf" srcId="{4C9ED91D-E184-44CF-8C24-EA41FA0DD770}" destId="{FDC1612F-AC32-4647-8ABB-77DADFBED371}" srcOrd="2" destOrd="0" presId="urn:microsoft.com/office/officeart/2008/layout/PictureStrips"/>
    <dgm:cxn modelId="{119E1A2D-9B46-4F9E-9397-E5A015F40DB8}" type="presParOf" srcId="{FDC1612F-AC32-4647-8ABB-77DADFBED371}" destId="{6E68A6CA-5728-4413-BB74-FE023AAD0725}" srcOrd="0" destOrd="0" presId="urn:microsoft.com/office/officeart/2008/layout/PictureStrips"/>
    <dgm:cxn modelId="{B1EA299F-92FA-46C0-80D0-2AC29526A7FF}" type="presParOf" srcId="{FDC1612F-AC32-4647-8ABB-77DADFBED371}" destId="{7911888E-4F44-4297-8565-BB4248D692A6}" srcOrd="1" destOrd="0" presId="urn:microsoft.com/office/officeart/2008/layout/PictureStrip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CCA009-79B4-4498-8E7E-04C86444F13A}" type="doc">
      <dgm:prSet loTypeId="urn:microsoft.com/office/officeart/2008/layout/PictureStrips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39292720-D98C-409A-9B39-E1CEFDE0BF37}">
      <dgm:prSet/>
      <dgm:spPr/>
      <dgm:t>
        <a:bodyPr/>
        <a:lstStyle/>
        <a:p>
          <a:r>
            <a:rPr lang="tr-TR" dirty="0"/>
            <a:t>TYT puan türünde adayların puanlarının hesaplanabilmesi için Türkçe veya matematik testinin herhangi birinden 0,5 net yapmaları gerekmektedir. </a:t>
          </a:r>
        </a:p>
      </dgm:t>
    </dgm:pt>
    <dgm:pt modelId="{8F2A2123-721C-4414-8B95-690323890DE6}" type="parTrans" cxnId="{972E551D-7345-49D3-8CD4-404143C6F69B}">
      <dgm:prSet/>
      <dgm:spPr/>
      <dgm:t>
        <a:bodyPr/>
        <a:lstStyle/>
        <a:p>
          <a:endParaRPr lang="tr-TR"/>
        </a:p>
      </dgm:t>
    </dgm:pt>
    <dgm:pt modelId="{CC7C8F37-90D0-4CE0-8BD4-967EECFB426C}" type="sibTrans" cxnId="{972E551D-7345-49D3-8CD4-404143C6F69B}">
      <dgm:prSet/>
      <dgm:spPr/>
      <dgm:t>
        <a:bodyPr/>
        <a:lstStyle/>
        <a:p>
          <a:endParaRPr lang="tr-TR"/>
        </a:p>
      </dgm:t>
    </dgm:pt>
    <dgm:pt modelId="{4B71C2D6-0DEA-4600-8B6B-76DC8322A6B8}">
      <dgm:prSet/>
      <dgm:spPr/>
      <dgm:t>
        <a:bodyPr/>
        <a:lstStyle/>
        <a:p>
          <a:r>
            <a:rPr lang="tr-TR" dirty="0"/>
            <a:t>Eğer adaylar 0,5 net yapmazlarsa TYT puanları hesaplanmayacaktır. TYT testinde 0,5 net kuralına takılan adaylar AYT kısmında tam yapmış olsalar dahi AYT puanları hesaplanmayacaktır. </a:t>
          </a:r>
        </a:p>
      </dgm:t>
    </dgm:pt>
    <dgm:pt modelId="{7A2A07AE-6308-4B71-A6F3-427713BE8D0E}" type="parTrans" cxnId="{AF99C02D-FCE5-4C5B-8E2C-EE07E82FE2B6}">
      <dgm:prSet/>
      <dgm:spPr/>
      <dgm:t>
        <a:bodyPr/>
        <a:lstStyle/>
        <a:p>
          <a:endParaRPr lang="tr-TR"/>
        </a:p>
      </dgm:t>
    </dgm:pt>
    <dgm:pt modelId="{3B7D3D3B-A3AA-4EC2-B97E-1D5F7B9D26F4}" type="sibTrans" cxnId="{AF99C02D-FCE5-4C5B-8E2C-EE07E82FE2B6}">
      <dgm:prSet/>
      <dgm:spPr/>
      <dgm:t>
        <a:bodyPr/>
        <a:lstStyle/>
        <a:p>
          <a:endParaRPr lang="tr-TR"/>
        </a:p>
      </dgm:t>
    </dgm:pt>
    <dgm:pt modelId="{EDE910AB-365E-4B40-B2D0-CF98BA423BA5}" type="pres">
      <dgm:prSet presAssocID="{9DCCA009-79B4-4498-8E7E-04C86444F13A}" presName="Name0" presStyleCnt="0">
        <dgm:presLayoutVars>
          <dgm:dir/>
          <dgm:resizeHandles val="exact"/>
        </dgm:presLayoutVars>
      </dgm:prSet>
      <dgm:spPr/>
    </dgm:pt>
    <dgm:pt modelId="{FF9A0854-0F4F-4148-AD9A-E0B108BFF972}" type="pres">
      <dgm:prSet presAssocID="{39292720-D98C-409A-9B39-E1CEFDE0BF37}" presName="composite" presStyleCnt="0"/>
      <dgm:spPr/>
    </dgm:pt>
    <dgm:pt modelId="{802D3DDF-BC3B-4785-81C0-3CC851412FC2}" type="pres">
      <dgm:prSet presAssocID="{39292720-D98C-409A-9B39-E1CEFDE0BF37}" presName="rect1" presStyleLbl="trAlignAcc1" presStyleIdx="0" presStyleCnt="2">
        <dgm:presLayoutVars>
          <dgm:bulletEnabled val="1"/>
        </dgm:presLayoutVars>
      </dgm:prSet>
      <dgm:spPr/>
    </dgm:pt>
    <dgm:pt modelId="{99DE4192-C51A-48F1-8138-90AC7DF201FF}" type="pres">
      <dgm:prSet presAssocID="{39292720-D98C-409A-9B39-E1CEFDE0BF37}" presName="rect2" presStyleLbl="f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22000" r="-22000"/>
          </a:stretch>
        </a:blipFill>
      </dgm:spPr>
    </dgm:pt>
    <dgm:pt modelId="{F46D19AC-8567-42A3-BFCC-C0E94F337AE9}" type="pres">
      <dgm:prSet presAssocID="{CC7C8F37-90D0-4CE0-8BD4-967EECFB426C}" presName="sibTrans" presStyleCnt="0"/>
      <dgm:spPr/>
    </dgm:pt>
    <dgm:pt modelId="{C63F290E-1907-4BB6-8141-39FE359F3CB0}" type="pres">
      <dgm:prSet presAssocID="{4B71C2D6-0DEA-4600-8B6B-76DC8322A6B8}" presName="composite" presStyleCnt="0"/>
      <dgm:spPr/>
    </dgm:pt>
    <dgm:pt modelId="{D0FD7EFA-B486-40FE-811D-435E98024752}" type="pres">
      <dgm:prSet presAssocID="{4B71C2D6-0DEA-4600-8B6B-76DC8322A6B8}" presName="rect1" presStyleLbl="trAlignAcc1" presStyleIdx="1" presStyleCnt="2">
        <dgm:presLayoutVars>
          <dgm:bulletEnabled val="1"/>
        </dgm:presLayoutVars>
      </dgm:prSet>
      <dgm:spPr/>
    </dgm:pt>
    <dgm:pt modelId="{55B71E01-93AE-4DAF-9D95-EAB80205479D}" type="pres">
      <dgm:prSet presAssocID="{4B71C2D6-0DEA-4600-8B6B-76DC8322A6B8}" presName="rect2" presStyleLbl="f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</dgm:spPr>
    </dgm:pt>
  </dgm:ptLst>
  <dgm:cxnLst>
    <dgm:cxn modelId="{972E551D-7345-49D3-8CD4-404143C6F69B}" srcId="{9DCCA009-79B4-4498-8E7E-04C86444F13A}" destId="{39292720-D98C-409A-9B39-E1CEFDE0BF37}" srcOrd="0" destOrd="0" parTransId="{8F2A2123-721C-4414-8B95-690323890DE6}" sibTransId="{CC7C8F37-90D0-4CE0-8BD4-967EECFB426C}"/>
    <dgm:cxn modelId="{AF99C02D-FCE5-4C5B-8E2C-EE07E82FE2B6}" srcId="{9DCCA009-79B4-4498-8E7E-04C86444F13A}" destId="{4B71C2D6-0DEA-4600-8B6B-76DC8322A6B8}" srcOrd="1" destOrd="0" parTransId="{7A2A07AE-6308-4B71-A6F3-427713BE8D0E}" sibTransId="{3B7D3D3B-A3AA-4EC2-B97E-1D5F7B9D26F4}"/>
    <dgm:cxn modelId="{DB9C5E76-E6C0-4D72-95D6-248446E94856}" type="presOf" srcId="{4B71C2D6-0DEA-4600-8B6B-76DC8322A6B8}" destId="{D0FD7EFA-B486-40FE-811D-435E98024752}" srcOrd="0" destOrd="0" presId="urn:microsoft.com/office/officeart/2008/layout/PictureStrips"/>
    <dgm:cxn modelId="{9B67B094-48D5-4E66-9235-D290B37470F6}" type="presOf" srcId="{39292720-D98C-409A-9B39-E1CEFDE0BF37}" destId="{802D3DDF-BC3B-4785-81C0-3CC851412FC2}" srcOrd="0" destOrd="0" presId="urn:microsoft.com/office/officeart/2008/layout/PictureStrips"/>
    <dgm:cxn modelId="{95C2A7F0-0403-4F6B-82D9-8B242710D7DB}" type="presOf" srcId="{9DCCA009-79B4-4498-8E7E-04C86444F13A}" destId="{EDE910AB-365E-4B40-B2D0-CF98BA423BA5}" srcOrd="0" destOrd="0" presId="urn:microsoft.com/office/officeart/2008/layout/PictureStrips"/>
    <dgm:cxn modelId="{0436D70A-F1B0-4BD9-AA58-A424CE14960F}" type="presParOf" srcId="{EDE910AB-365E-4B40-B2D0-CF98BA423BA5}" destId="{FF9A0854-0F4F-4148-AD9A-E0B108BFF972}" srcOrd="0" destOrd="0" presId="urn:microsoft.com/office/officeart/2008/layout/PictureStrips"/>
    <dgm:cxn modelId="{E2DD2172-9065-448F-A01B-8D1CB75BB208}" type="presParOf" srcId="{FF9A0854-0F4F-4148-AD9A-E0B108BFF972}" destId="{802D3DDF-BC3B-4785-81C0-3CC851412FC2}" srcOrd="0" destOrd="0" presId="urn:microsoft.com/office/officeart/2008/layout/PictureStrips"/>
    <dgm:cxn modelId="{A2440571-7A28-4EB8-9A42-DD069763AF8A}" type="presParOf" srcId="{FF9A0854-0F4F-4148-AD9A-E0B108BFF972}" destId="{99DE4192-C51A-48F1-8138-90AC7DF201FF}" srcOrd="1" destOrd="0" presId="urn:microsoft.com/office/officeart/2008/layout/PictureStrips"/>
    <dgm:cxn modelId="{7ED2C408-F722-468C-B2EA-F19E52EA3C23}" type="presParOf" srcId="{EDE910AB-365E-4B40-B2D0-CF98BA423BA5}" destId="{F46D19AC-8567-42A3-BFCC-C0E94F337AE9}" srcOrd="1" destOrd="0" presId="urn:microsoft.com/office/officeart/2008/layout/PictureStrips"/>
    <dgm:cxn modelId="{215C127A-6819-40D4-9AFF-5270CB9EFF18}" type="presParOf" srcId="{EDE910AB-365E-4B40-B2D0-CF98BA423BA5}" destId="{C63F290E-1907-4BB6-8141-39FE359F3CB0}" srcOrd="2" destOrd="0" presId="urn:microsoft.com/office/officeart/2008/layout/PictureStrips"/>
    <dgm:cxn modelId="{898F1EA9-77BE-4BEA-B2C6-B5FCF87E2AF4}" type="presParOf" srcId="{C63F290E-1907-4BB6-8141-39FE359F3CB0}" destId="{D0FD7EFA-B486-40FE-811D-435E98024752}" srcOrd="0" destOrd="0" presId="urn:microsoft.com/office/officeart/2008/layout/PictureStrips"/>
    <dgm:cxn modelId="{98FCEFC8-FEFA-4D57-BB7C-0ED35703DD6C}" type="presParOf" srcId="{C63F290E-1907-4BB6-8141-39FE359F3CB0}" destId="{55B71E01-93AE-4DAF-9D95-EAB80205479D}" srcOrd="1" destOrd="0" presId="urn:microsoft.com/office/officeart/2008/layout/PictureStrip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8A7C49D-C81A-4440-9CCA-14ED9D6566C8}" type="doc">
      <dgm:prSet loTypeId="urn:microsoft.com/office/officeart/2005/8/layout/hProcess9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2DE4CC8C-5602-4A45-AFF7-F00260A8AEA9}">
      <dgm:prSet/>
      <dgm:spPr/>
      <dgm:t>
        <a:bodyPr anchor="t"/>
        <a:lstStyle/>
        <a:p>
          <a:pPr algn="l"/>
          <a:r>
            <a:rPr lang="tr-TR" dirty="0">
              <a:latin typeface="Bahnschrift Light Condensed" panose="020B0502040204020203" pitchFamily="34" charset="0"/>
            </a:rPr>
            <a:t>Deneme sınavı karnelerinizde gördüğünüz puanlar, HAM PUANDIR.</a:t>
          </a:r>
        </a:p>
      </dgm:t>
    </dgm:pt>
    <dgm:pt modelId="{6C44E2BE-A6B3-44CF-BF42-DD62BF63DBCF}" type="parTrans" cxnId="{55D4ED6D-42F9-4917-B7C2-7E8F7A322F31}">
      <dgm:prSet/>
      <dgm:spPr/>
      <dgm:t>
        <a:bodyPr/>
        <a:lstStyle/>
        <a:p>
          <a:pPr algn="l"/>
          <a:endParaRPr lang="tr-TR"/>
        </a:p>
      </dgm:t>
    </dgm:pt>
    <dgm:pt modelId="{0E2388A2-C1E4-400A-8095-E6C5927D2ADB}" type="sibTrans" cxnId="{55D4ED6D-42F9-4917-B7C2-7E8F7A322F31}">
      <dgm:prSet/>
      <dgm:spPr/>
      <dgm:t>
        <a:bodyPr/>
        <a:lstStyle/>
        <a:p>
          <a:pPr algn="l"/>
          <a:endParaRPr lang="tr-TR"/>
        </a:p>
      </dgm:t>
    </dgm:pt>
    <dgm:pt modelId="{7DF10F19-AE51-42A9-84E6-6E3FA1A5AA85}">
      <dgm:prSet/>
      <dgm:spPr/>
      <dgm:t>
        <a:bodyPr anchor="t"/>
        <a:lstStyle/>
        <a:p>
          <a:pPr algn="l"/>
          <a:r>
            <a:rPr lang="tr-TR">
              <a:latin typeface="Bahnschrift Light Condensed" panose="020B0502040204020203" pitchFamily="34" charset="0"/>
            </a:rPr>
            <a:t>Ham Puan’a ORTAÖĞRETİM BAŞARI PUANI (OBP) eklenerek YERLEŞTİRME PUANI elde edilir.</a:t>
          </a:r>
          <a:endParaRPr lang="tr-TR" dirty="0">
            <a:latin typeface="Bahnschrift Light Condensed" panose="020B0502040204020203" pitchFamily="34" charset="0"/>
          </a:endParaRPr>
        </a:p>
      </dgm:t>
    </dgm:pt>
    <dgm:pt modelId="{49CB1221-7E14-4BCB-96A8-53C899006B18}" type="parTrans" cxnId="{5C91002D-87B7-47F5-B913-1F3EF561F02A}">
      <dgm:prSet/>
      <dgm:spPr/>
      <dgm:t>
        <a:bodyPr/>
        <a:lstStyle/>
        <a:p>
          <a:pPr algn="l"/>
          <a:endParaRPr lang="tr-TR"/>
        </a:p>
      </dgm:t>
    </dgm:pt>
    <dgm:pt modelId="{6FE91BC4-030F-446D-A34B-13EA5D8C3285}" type="sibTrans" cxnId="{5C91002D-87B7-47F5-B913-1F3EF561F02A}">
      <dgm:prSet/>
      <dgm:spPr/>
      <dgm:t>
        <a:bodyPr/>
        <a:lstStyle/>
        <a:p>
          <a:pPr algn="l"/>
          <a:endParaRPr lang="tr-TR"/>
        </a:p>
      </dgm:t>
    </dgm:pt>
    <dgm:pt modelId="{4DF36D14-1A76-44ED-98B7-9A2CB7D64BA5}">
      <dgm:prSet/>
      <dgm:spPr/>
      <dgm:t>
        <a:bodyPr anchor="t"/>
        <a:lstStyle/>
        <a:p>
          <a:pPr algn="l"/>
          <a:r>
            <a:rPr lang="tr-TR">
              <a:latin typeface="Bahnschrift Light Condensed" panose="020B0502040204020203" pitchFamily="34" charset="0"/>
            </a:rPr>
            <a:t>Meslek Lisesi ve İmam Hatip Liseleri kendi alanlarında 2 YILLIK ÖN LİSANS tercihi yaptığı zaman ek puan alır.</a:t>
          </a:r>
          <a:endParaRPr lang="tr-TR" dirty="0">
            <a:latin typeface="Bahnschrift Light Condensed" panose="020B0502040204020203" pitchFamily="34" charset="0"/>
          </a:endParaRPr>
        </a:p>
      </dgm:t>
    </dgm:pt>
    <dgm:pt modelId="{02F098CD-CF0E-46DE-A187-91498A822608}" type="parTrans" cxnId="{EC06A48D-CF8B-4D74-9F87-D098A3950FC8}">
      <dgm:prSet/>
      <dgm:spPr/>
      <dgm:t>
        <a:bodyPr/>
        <a:lstStyle/>
        <a:p>
          <a:pPr algn="l"/>
          <a:endParaRPr lang="tr-TR"/>
        </a:p>
      </dgm:t>
    </dgm:pt>
    <dgm:pt modelId="{29ADEBD3-9954-4B82-BE2F-F0041592CDEA}" type="sibTrans" cxnId="{EC06A48D-CF8B-4D74-9F87-D098A3950FC8}">
      <dgm:prSet/>
      <dgm:spPr/>
      <dgm:t>
        <a:bodyPr/>
        <a:lstStyle/>
        <a:p>
          <a:pPr algn="l"/>
          <a:endParaRPr lang="tr-TR"/>
        </a:p>
      </dgm:t>
    </dgm:pt>
    <dgm:pt modelId="{4FE074C1-41D8-4C30-9C71-CB503386A5AD}" type="pres">
      <dgm:prSet presAssocID="{98A7C49D-C81A-4440-9CCA-14ED9D6566C8}" presName="CompostProcess" presStyleCnt="0">
        <dgm:presLayoutVars>
          <dgm:dir/>
          <dgm:resizeHandles val="exact"/>
        </dgm:presLayoutVars>
      </dgm:prSet>
      <dgm:spPr/>
    </dgm:pt>
    <dgm:pt modelId="{52FDBA9E-8CCD-40F7-904A-26B0A74C7AC3}" type="pres">
      <dgm:prSet presAssocID="{98A7C49D-C81A-4440-9CCA-14ED9D6566C8}" presName="arrow" presStyleLbl="bgShp" presStyleIdx="0" presStyleCnt="1"/>
      <dgm:spPr/>
    </dgm:pt>
    <dgm:pt modelId="{BD9A2A69-2762-4312-A9F6-1F0961E1ACA7}" type="pres">
      <dgm:prSet presAssocID="{98A7C49D-C81A-4440-9CCA-14ED9D6566C8}" presName="linearProcess" presStyleCnt="0"/>
      <dgm:spPr/>
    </dgm:pt>
    <dgm:pt modelId="{5CD87165-AFA2-41B3-81F7-99CCC98F87D9}" type="pres">
      <dgm:prSet presAssocID="{2DE4CC8C-5602-4A45-AFF7-F00260A8AEA9}" presName="textNode" presStyleLbl="node1" presStyleIdx="0" presStyleCnt="3">
        <dgm:presLayoutVars>
          <dgm:bulletEnabled val="1"/>
        </dgm:presLayoutVars>
      </dgm:prSet>
      <dgm:spPr/>
    </dgm:pt>
    <dgm:pt modelId="{1FD87E4D-8640-4D17-B9A0-63FBB0D3ECA6}" type="pres">
      <dgm:prSet presAssocID="{0E2388A2-C1E4-400A-8095-E6C5927D2ADB}" presName="sibTrans" presStyleCnt="0"/>
      <dgm:spPr/>
    </dgm:pt>
    <dgm:pt modelId="{03833492-BE7D-432F-9D46-C84202EB18DA}" type="pres">
      <dgm:prSet presAssocID="{7DF10F19-AE51-42A9-84E6-6E3FA1A5AA85}" presName="textNode" presStyleLbl="node1" presStyleIdx="1" presStyleCnt="3">
        <dgm:presLayoutVars>
          <dgm:bulletEnabled val="1"/>
        </dgm:presLayoutVars>
      </dgm:prSet>
      <dgm:spPr/>
    </dgm:pt>
    <dgm:pt modelId="{8E5B40AB-8520-4C55-9035-E62BDED7FABF}" type="pres">
      <dgm:prSet presAssocID="{6FE91BC4-030F-446D-A34B-13EA5D8C3285}" presName="sibTrans" presStyleCnt="0"/>
      <dgm:spPr/>
    </dgm:pt>
    <dgm:pt modelId="{20112503-95B1-4F07-BD46-3B66AE837A99}" type="pres">
      <dgm:prSet presAssocID="{4DF36D14-1A76-44ED-98B7-9A2CB7D64BA5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C91002D-87B7-47F5-B913-1F3EF561F02A}" srcId="{98A7C49D-C81A-4440-9CCA-14ED9D6566C8}" destId="{7DF10F19-AE51-42A9-84E6-6E3FA1A5AA85}" srcOrd="1" destOrd="0" parTransId="{49CB1221-7E14-4BCB-96A8-53C899006B18}" sibTransId="{6FE91BC4-030F-446D-A34B-13EA5D8C3285}"/>
    <dgm:cxn modelId="{55D4ED6D-42F9-4917-B7C2-7E8F7A322F31}" srcId="{98A7C49D-C81A-4440-9CCA-14ED9D6566C8}" destId="{2DE4CC8C-5602-4A45-AFF7-F00260A8AEA9}" srcOrd="0" destOrd="0" parTransId="{6C44E2BE-A6B3-44CF-BF42-DD62BF63DBCF}" sibTransId="{0E2388A2-C1E4-400A-8095-E6C5927D2ADB}"/>
    <dgm:cxn modelId="{7B15CC71-6727-4146-B863-1D34FF45266C}" type="presOf" srcId="{4DF36D14-1A76-44ED-98B7-9A2CB7D64BA5}" destId="{20112503-95B1-4F07-BD46-3B66AE837A99}" srcOrd="0" destOrd="0" presId="urn:microsoft.com/office/officeart/2005/8/layout/hProcess9"/>
    <dgm:cxn modelId="{4896028A-AA0E-4BA9-9AFF-64DA0E9B6AB5}" type="presOf" srcId="{7DF10F19-AE51-42A9-84E6-6E3FA1A5AA85}" destId="{03833492-BE7D-432F-9D46-C84202EB18DA}" srcOrd="0" destOrd="0" presId="urn:microsoft.com/office/officeart/2005/8/layout/hProcess9"/>
    <dgm:cxn modelId="{EC06A48D-CF8B-4D74-9F87-D098A3950FC8}" srcId="{98A7C49D-C81A-4440-9CCA-14ED9D6566C8}" destId="{4DF36D14-1A76-44ED-98B7-9A2CB7D64BA5}" srcOrd="2" destOrd="0" parTransId="{02F098CD-CF0E-46DE-A187-91498A822608}" sibTransId="{29ADEBD3-9954-4B82-BE2F-F0041592CDEA}"/>
    <dgm:cxn modelId="{1DB07ADA-B597-4B4A-891C-4AB7E62AB910}" type="presOf" srcId="{2DE4CC8C-5602-4A45-AFF7-F00260A8AEA9}" destId="{5CD87165-AFA2-41B3-81F7-99CCC98F87D9}" srcOrd="0" destOrd="0" presId="urn:microsoft.com/office/officeart/2005/8/layout/hProcess9"/>
    <dgm:cxn modelId="{0C36D4DA-3238-4BFE-936C-FFF48506F9AA}" type="presOf" srcId="{98A7C49D-C81A-4440-9CCA-14ED9D6566C8}" destId="{4FE074C1-41D8-4C30-9C71-CB503386A5AD}" srcOrd="0" destOrd="0" presId="urn:microsoft.com/office/officeart/2005/8/layout/hProcess9"/>
    <dgm:cxn modelId="{96EE5C02-56DD-4798-9518-AF5F56A4DF1E}" type="presParOf" srcId="{4FE074C1-41D8-4C30-9C71-CB503386A5AD}" destId="{52FDBA9E-8CCD-40F7-904A-26B0A74C7AC3}" srcOrd="0" destOrd="0" presId="urn:microsoft.com/office/officeart/2005/8/layout/hProcess9"/>
    <dgm:cxn modelId="{D9607457-0801-43F1-AFAD-1624DD9E8496}" type="presParOf" srcId="{4FE074C1-41D8-4C30-9C71-CB503386A5AD}" destId="{BD9A2A69-2762-4312-A9F6-1F0961E1ACA7}" srcOrd="1" destOrd="0" presId="urn:microsoft.com/office/officeart/2005/8/layout/hProcess9"/>
    <dgm:cxn modelId="{86EFA3DB-0372-4003-9D20-277A2028249A}" type="presParOf" srcId="{BD9A2A69-2762-4312-A9F6-1F0961E1ACA7}" destId="{5CD87165-AFA2-41B3-81F7-99CCC98F87D9}" srcOrd="0" destOrd="0" presId="urn:microsoft.com/office/officeart/2005/8/layout/hProcess9"/>
    <dgm:cxn modelId="{9A299CA2-E202-4C3D-8095-A319BA6D34BE}" type="presParOf" srcId="{BD9A2A69-2762-4312-A9F6-1F0961E1ACA7}" destId="{1FD87E4D-8640-4D17-B9A0-63FBB0D3ECA6}" srcOrd="1" destOrd="0" presId="urn:microsoft.com/office/officeart/2005/8/layout/hProcess9"/>
    <dgm:cxn modelId="{D55C35CA-E7F2-4224-A711-CEDF41B41B24}" type="presParOf" srcId="{BD9A2A69-2762-4312-A9F6-1F0961E1ACA7}" destId="{03833492-BE7D-432F-9D46-C84202EB18DA}" srcOrd="2" destOrd="0" presId="urn:microsoft.com/office/officeart/2005/8/layout/hProcess9"/>
    <dgm:cxn modelId="{99C6E79E-2608-4BE6-85F7-DB1C248DAD4C}" type="presParOf" srcId="{BD9A2A69-2762-4312-A9F6-1F0961E1ACA7}" destId="{8E5B40AB-8520-4C55-9035-E62BDED7FABF}" srcOrd="3" destOrd="0" presId="urn:microsoft.com/office/officeart/2005/8/layout/hProcess9"/>
    <dgm:cxn modelId="{4C815638-5A90-4804-8C25-5D2C37609B4A}" type="presParOf" srcId="{BD9A2A69-2762-4312-A9F6-1F0961E1ACA7}" destId="{20112503-95B1-4F07-BD46-3B66AE837A9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1DFDDF4-3BF5-4A51-975A-A77591BFE33C}" type="doc">
      <dgm:prSet loTypeId="urn:microsoft.com/office/officeart/2005/8/layout/hProcess9" loCatId="process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tr-TR"/>
        </a:p>
      </dgm:t>
    </dgm:pt>
    <dgm:pt modelId="{581EC073-A715-4EF1-979E-7C03B6EF64E4}">
      <dgm:prSet/>
      <dgm:spPr/>
      <dgm:t>
        <a:bodyPr anchor="t"/>
        <a:lstStyle/>
        <a:p>
          <a:pPr algn="l"/>
          <a:r>
            <a:rPr lang="tr-TR" b="0">
              <a:latin typeface="Bahnschrift Light Condensed" panose="020B0502040204020203" pitchFamily="34" charset="0"/>
            </a:rPr>
            <a:t>Yerleştirme Puanı Ham Puanın Üstüne Okul Puanın eklenmiş Halidir. Sınav Sonucunda Y-TYT, Y-SAY, Y-SÖZ, Y-EA ve Y-DİL diye yazar.</a:t>
          </a:r>
          <a:endParaRPr lang="tr-TR" b="0" dirty="0">
            <a:latin typeface="Bahnschrift Light Condensed" panose="020B0502040204020203" pitchFamily="34" charset="0"/>
          </a:endParaRPr>
        </a:p>
      </dgm:t>
    </dgm:pt>
    <dgm:pt modelId="{FA1649C5-C422-4B4E-8220-9B6A7F6C88AA}" type="parTrans" cxnId="{3B8851BC-5232-4686-A6FD-54A7551243E8}">
      <dgm:prSet/>
      <dgm:spPr/>
      <dgm:t>
        <a:bodyPr/>
        <a:lstStyle/>
        <a:p>
          <a:endParaRPr lang="tr-TR" b="1">
            <a:solidFill>
              <a:schemeClr val="tx1">
                <a:lumMod val="95000"/>
                <a:lumOff val="5000"/>
              </a:schemeClr>
            </a:solidFill>
            <a:latin typeface="Bahnschrift Light Condensed" panose="020B0502040204020203" pitchFamily="34" charset="0"/>
          </a:endParaRPr>
        </a:p>
      </dgm:t>
    </dgm:pt>
    <dgm:pt modelId="{17234889-415B-40E5-B9DB-7424B6F76022}" type="sibTrans" cxnId="{3B8851BC-5232-4686-A6FD-54A7551243E8}">
      <dgm:prSet/>
      <dgm:spPr/>
      <dgm:t>
        <a:bodyPr/>
        <a:lstStyle/>
        <a:p>
          <a:endParaRPr lang="tr-TR" b="1">
            <a:solidFill>
              <a:schemeClr val="tx1">
                <a:lumMod val="95000"/>
                <a:lumOff val="5000"/>
              </a:schemeClr>
            </a:solidFill>
            <a:latin typeface="Bahnschrift Light Condensed" panose="020B0502040204020203" pitchFamily="34" charset="0"/>
          </a:endParaRPr>
        </a:p>
      </dgm:t>
    </dgm:pt>
    <dgm:pt modelId="{D2544E26-BAF0-4623-BA88-140DE5D8E24C}">
      <dgm:prSet/>
      <dgm:spPr/>
      <dgm:t>
        <a:bodyPr anchor="t"/>
        <a:lstStyle/>
        <a:p>
          <a:pPr algn="l"/>
          <a:r>
            <a:rPr lang="tr-TR" b="0" dirty="0">
              <a:latin typeface="Bahnschrift Light Condensed" panose="020B0502040204020203" pitchFamily="34" charset="0"/>
            </a:rPr>
            <a:t>Adayın tercih yapacağı puandır…Yerleştirme Puanı oluşmayan adayların tercih hakları olmayacaktır.</a:t>
          </a:r>
        </a:p>
      </dgm:t>
    </dgm:pt>
    <dgm:pt modelId="{0A827243-90CE-4C7B-99D6-E67349E8DE3E}" type="parTrans" cxnId="{85759296-1061-4727-8BE6-B15965125710}">
      <dgm:prSet/>
      <dgm:spPr/>
      <dgm:t>
        <a:bodyPr/>
        <a:lstStyle/>
        <a:p>
          <a:endParaRPr lang="tr-TR" b="1">
            <a:solidFill>
              <a:schemeClr val="tx1">
                <a:lumMod val="95000"/>
                <a:lumOff val="5000"/>
              </a:schemeClr>
            </a:solidFill>
            <a:latin typeface="Bahnschrift Light Condensed" panose="020B0502040204020203" pitchFamily="34" charset="0"/>
          </a:endParaRPr>
        </a:p>
      </dgm:t>
    </dgm:pt>
    <dgm:pt modelId="{EC4820FE-B5AE-4BF5-B87D-9237E965EA0D}" type="sibTrans" cxnId="{85759296-1061-4727-8BE6-B15965125710}">
      <dgm:prSet/>
      <dgm:spPr/>
      <dgm:t>
        <a:bodyPr/>
        <a:lstStyle/>
        <a:p>
          <a:endParaRPr lang="tr-TR" b="1">
            <a:solidFill>
              <a:schemeClr val="tx1">
                <a:lumMod val="95000"/>
                <a:lumOff val="5000"/>
              </a:schemeClr>
            </a:solidFill>
            <a:latin typeface="Bahnschrift Light Condensed" panose="020B0502040204020203" pitchFamily="34" charset="0"/>
          </a:endParaRPr>
        </a:p>
      </dgm:t>
    </dgm:pt>
    <dgm:pt modelId="{81748F3E-02E9-4A68-9E76-2F192510BAC0}">
      <dgm:prSet/>
      <dgm:spPr/>
      <dgm:t>
        <a:bodyPr anchor="t"/>
        <a:lstStyle/>
        <a:p>
          <a:pPr algn="l"/>
          <a:r>
            <a:rPr lang="tr-TR" b="0">
              <a:latin typeface="Bahnschrift Light Condensed" panose="020B0502040204020203" pitchFamily="34" charset="0"/>
            </a:rPr>
            <a:t>En yüksek Puan 560 Puandır. Ek puanlı en yüksek Puan 590 Puandır.</a:t>
          </a:r>
        </a:p>
      </dgm:t>
    </dgm:pt>
    <dgm:pt modelId="{E4F9B4D8-AED6-4D7D-8820-9DEDA4DB0C04}" type="parTrans" cxnId="{9A6FBCDA-B8FA-4A51-BDFA-569E6B9727A0}">
      <dgm:prSet/>
      <dgm:spPr/>
      <dgm:t>
        <a:bodyPr/>
        <a:lstStyle/>
        <a:p>
          <a:endParaRPr lang="tr-TR" b="1">
            <a:solidFill>
              <a:schemeClr val="tx1">
                <a:lumMod val="95000"/>
                <a:lumOff val="5000"/>
              </a:schemeClr>
            </a:solidFill>
            <a:latin typeface="Bahnschrift Light Condensed" panose="020B0502040204020203" pitchFamily="34" charset="0"/>
          </a:endParaRPr>
        </a:p>
      </dgm:t>
    </dgm:pt>
    <dgm:pt modelId="{728006CA-1309-4BA1-8902-3A4743E15AC6}" type="sibTrans" cxnId="{9A6FBCDA-B8FA-4A51-BDFA-569E6B9727A0}">
      <dgm:prSet/>
      <dgm:spPr/>
      <dgm:t>
        <a:bodyPr/>
        <a:lstStyle/>
        <a:p>
          <a:endParaRPr lang="tr-TR" b="1">
            <a:solidFill>
              <a:schemeClr val="tx1">
                <a:lumMod val="95000"/>
                <a:lumOff val="5000"/>
              </a:schemeClr>
            </a:solidFill>
            <a:latin typeface="Bahnschrift Light Condensed" panose="020B0502040204020203" pitchFamily="34" charset="0"/>
          </a:endParaRPr>
        </a:p>
      </dgm:t>
    </dgm:pt>
    <dgm:pt modelId="{0C6DBB20-02C0-44C3-B027-316ABE84DFE2}">
      <dgm:prSet/>
      <dgm:spPr/>
      <dgm:t>
        <a:bodyPr anchor="t"/>
        <a:lstStyle/>
        <a:p>
          <a:pPr algn="l"/>
          <a:r>
            <a:rPr lang="tr-TR" b="0">
              <a:latin typeface="Bahnschrift Light Condensed" panose="020B0502040204020203" pitchFamily="34" charset="0"/>
            </a:rPr>
            <a:t>0,5 Net yapma kuralını geçemeyen adayların yerleştirme puanları oluşmayacaktır.</a:t>
          </a:r>
        </a:p>
      </dgm:t>
    </dgm:pt>
    <dgm:pt modelId="{D96F0547-C782-44C6-9C1D-425302DE9090}" type="parTrans" cxnId="{2A6CAEB8-9E68-4837-BE57-8263672C262B}">
      <dgm:prSet/>
      <dgm:spPr/>
      <dgm:t>
        <a:bodyPr/>
        <a:lstStyle/>
        <a:p>
          <a:endParaRPr lang="tr-TR" b="1">
            <a:solidFill>
              <a:schemeClr val="tx1">
                <a:lumMod val="95000"/>
                <a:lumOff val="5000"/>
              </a:schemeClr>
            </a:solidFill>
            <a:latin typeface="Bahnschrift Light Condensed" panose="020B0502040204020203" pitchFamily="34" charset="0"/>
          </a:endParaRPr>
        </a:p>
      </dgm:t>
    </dgm:pt>
    <dgm:pt modelId="{C51D2A14-4361-4ACF-8E14-7CC451AC9DC5}" type="sibTrans" cxnId="{2A6CAEB8-9E68-4837-BE57-8263672C262B}">
      <dgm:prSet/>
      <dgm:spPr/>
      <dgm:t>
        <a:bodyPr/>
        <a:lstStyle/>
        <a:p>
          <a:endParaRPr lang="tr-TR" b="1">
            <a:solidFill>
              <a:schemeClr val="tx1">
                <a:lumMod val="95000"/>
                <a:lumOff val="5000"/>
              </a:schemeClr>
            </a:solidFill>
            <a:latin typeface="Bahnschrift Light Condensed" panose="020B0502040204020203" pitchFamily="34" charset="0"/>
          </a:endParaRPr>
        </a:p>
      </dgm:t>
    </dgm:pt>
    <dgm:pt modelId="{C4A84013-99D0-4893-81CA-F0FE437F0089}" type="pres">
      <dgm:prSet presAssocID="{31DFDDF4-3BF5-4A51-975A-A77591BFE33C}" presName="CompostProcess" presStyleCnt="0">
        <dgm:presLayoutVars>
          <dgm:dir/>
          <dgm:resizeHandles val="exact"/>
        </dgm:presLayoutVars>
      </dgm:prSet>
      <dgm:spPr/>
    </dgm:pt>
    <dgm:pt modelId="{BFE8C1A0-C9D7-4D91-991C-0BC3A43256F2}" type="pres">
      <dgm:prSet presAssocID="{31DFDDF4-3BF5-4A51-975A-A77591BFE33C}" presName="arrow" presStyleLbl="bgShp" presStyleIdx="0" presStyleCnt="1"/>
      <dgm:spPr>
        <a:solidFill>
          <a:schemeClr val="dk2">
            <a:tint val="40000"/>
            <a:hueOff val="0"/>
            <a:satOff val="0"/>
            <a:lumOff val="0"/>
            <a:alpha val="68000"/>
          </a:schemeClr>
        </a:solidFill>
      </dgm:spPr>
    </dgm:pt>
    <dgm:pt modelId="{D24FF2A0-64E5-4E8D-A0D7-94956C7C4936}" type="pres">
      <dgm:prSet presAssocID="{31DFDDF4-3BF5-4A51-975A-A77591BFE33C}" presName="linearProcess" presStyleCnt="0"/>
      <dgm:spPr/>
    </dgm:pt>
    <dgm:pt modelId="{D1001148-06B5-418B-BDC1-91141101BA5A}" type="pres">
      <dgm:prSet presAssocID="{581EC073-A715-4EF1-979E-7C03B6EF64E4}" presName="textNode" presStyleLbl="node1" presStyleIdx="0" presStyleCnt="4">
        <dgm:presLayoutVars>
          <dgm:bulletEnabled val="1"/>
        </dgm:presLayoutVars>
      </dgm:prSet>
      <dgm:spPr/>
    </dgm:pt>
    <dgm:pt modelId="{6215A804-95DE-47EA-B885-BF1467DC6935}" type="pres">
      <dgm:prSet presAssocID="{17234889-415B-40E5-B9DB-7424B6F76022}" presName="sibTrans" presStyleCnt="0"/>
      <dgm:spPr/>
    </dgm:pt>
    <dgm:pt modelId="{884DB768-18B6-43D3-9D1C-0443EEF7D63C}" type="pres">
      <dgm:prSet presAssocID="{D2544E26-BAF0-4623-BA88-140DE5D8E24C}" presName="textNode" presStyleLbl="node1" presStyleIdx="1" presStyleCnt="4">
        <dgm:presLayoutVars>
          <dgm:bulletEnabled val="1"/>
        </dgm:presLayoutVars>
      </dgm:prSet>
      <dgm:spPr/>
    </dgm:pt>
    <dgm:pt modelId="{49855FAE-D507-496B-9A36-67A311DFBD9B}" type="pres">
      <dgm:prSet presAssocID="{EC4820FE-B5AE-4BF5-B87D-9237E965EA0D}" presName="sibTrans" presStyleCnt="0"/>
      <dgm:spPr/>
    </dgm:pt>
    <dgm:pt modelId="{23E48707-5065-439B-8AE6-5F54E845B081}" type="pres">
      <dgm:prSet presAssocID="{81748F3E-02E9-4A68-9E76-2F192510BAC0}" presName="textNode" presStyleLbl="node1" presStyleIdx="2" presStyleCnt="4">
        <dgm:presLayoutVars>
          <dgm:bulletEnabled val="1"/>
        </dgm:presLayoutVars>
      </dgm:prSet>
      <dgm:spPr/>
    </dgm:pt>
    <dgm:pt modelId="{16256187-B2A8-4382-871A-EE8869003358}" type="pres">
      <dgm:prSet presAssocID="{728006CA-1309-4BA1-8902-3A4743E15AC6}" presName="sibTrans" presStyleCnt="0"/>
      <dgm:spPr/>
    </dgm:pt>
    <dgm:pt modelId="{77C234A0-E28A-4818-93CE-5EBB12B10DAE}" type="pres">
      <dgm:prSet presAssocID="{0C6DBB20-02C0-44C3-B027-316ABE84DFE2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9537AB66-8AD6-4B1A-AAC1-5B8805D46ED3}" type="presOf" srcId="{31DFDDF4-3BF5-4A51-975A-A77591BFE33C}" destId="{C4A84013-99D0-4893-81CA-F0FE437F0089}" srcOrd="0" destOrd="0" presId="urn:microsoft.com/office/officeart/2005/8/layout/hProcess9"/>
    <dgm:cxn modelId="{78C8A36C-71BC-4ED8-B9F4-E4E9B4C9F833}" type="presOf" srcId="{D2544E26-BAF0-4623-BA88-140DE5D8E24C}" destId="{884DB768-18B6-43D3-9D1C-0443EEF7D63C}" srcOrd="0" destOrd="0" presId="urn:microsoft.com/office/officeart/2005/8/layout/hProcess9"/>
    <dgm:cxn modelId="{FCD48473-0C5B-4992-9D9C-39A55314B246}" type="presOf" srcId="{581EC073-A715-4EF1-979E-7C03B6EF64E4}" destId="{D1001148-06B5-418B-BDC1-91141101BA5A}" srcOrd="0" destOrd="0" presId="urn:microsoft.com/office/officeart/2005/8/layout/hProcess9"/>
    <dgm:cxn modelId="{6AE41692-6FA3-4874-9438-568888226E33}" type="presOf" srcId="{0C6DBB20-02C0-44C3-B027-316ABE84DFE2}" destId="{77C234A0-E28A-4818-93CE-5EBB12B10DAE}" srcOrd="0" destOrd="0" presId="urn:microsoft.com/office/officeart/2005/8/layout/hProcess9"/>
    <dgm:cxn modelId="{85759296-1061-4727-8BE6-B15965125710}" srcId="{31DFDDF4-3BF5-4A51-975A-A77591BFE33C}" destId="{D2544E26-BAF0-4623-BA88-140DE5D8E24C}" srcOrd="1" destOrd="0" parTransId="{0A827243-90CE-4C7B-99D6-E67349E8DE3E}" sibTransId="{EC4820FE-B5AE-4BF5-B87D-9237E965EA0D}"/>
    <dgm:cxn modelId="{2A6CAEB8-9E68-4837-BE57-8263672C262B}" srcId="{31DFDDF4-3BF5-4A51-975A-A77591BFE33C}" destId="{0C6DBB20-02C0-44C3-B027-316ABE84DFE2}" srcOrd="3" destOrd="0" parTransId="{D96F0547-C782-44C6-9C1D-425302DE9090}" sibTransId="{C51D2A14-4361-4ACF-8E14-7CC451AC9DC5}"/>
    <dgm:cxn modelId="{3B8851BC-5232-4686-A6FD-54A7551243E8}" srcId="{31DFDDF4-3BF5-4A51-975A-A77591BFE33C}" destId="{581EC073-A715-4EF1-979E-7C03B6EF64E4}" srcOrd="0" destOrd="0" parTransId="{FA1649C5-C422-4B4E-8220-9B6A7F6C88AA}" sibTransId="{17234889-415B-40E5-B9DB-7424B6F76022}"/>
    <dgm:cxn modelId="{9A6FBCDA-B8FA-4A51-BDFA-569E6B9727A0}" srcId="{31DFDDF4-3BF5-4A51-975A-A77591BFE33C}" destId="{81748F3E-02E9-4A68-9E76-2F192510BAC0}" srcOrd="2" destOrd="0" parTransId="{E4F9B4D8-AED6-4D7D-8820-9DEDA4DB0C04}" sibTransId="{728006CA-1309-4BA1-8902-3A4743E15AC6}"/>
    <dgm:cxn modelId="{5FB27CFE-9CB0-424A-827C-F3EF3F4B3AC6}" type="presOf" srcId="{81748F3E-02E9-4A68-9E76-2F192510BAC0}" destId="{23E48707-5065-439B-8AE6-5F54E845B081}" srcOrd="0" destOrd="0" presId="urn:microsoft.com/office/officeart/2005/8/layout/hProcess9"/>
    <dgm:cxn modelId="{439E99DA-3524-44A1-A5CE-04C1343834EC}" type="presParOf" srcId="{C4A84013-99D0-4893-81CA-F0FE437F0089}" destId="{BFE8C1A0-C9D7-4D91-991C-0BC3A43256F2}" srcOrd="0" destOrd="0" presId="urn:microsoft.com/office/officeart/2005/8/layout/hProcess9"/>
    <dgm:cxn modelId="{7BE8B299-3A11-47CB-8491-8CE972BA79AD}" type="presParOf" srcId="{C4A84013-99D0-4893-81CA-F0FE437F0089}" destId="{D24FF2A0-64E5-4E8D-A0D7-94956C7C4936}" srcOrd="1" destOrd="0" presId="urn:microsoft.com/office/officeart/2005/8/layout/hProcess9"/>
    <dgm:cxn modelId="{F1D58DC1-CFD4-41D1-8AD8-D615949B675B}" type="presParOf" srcId="{D24FF2A0-64E5-4E8D-A0D7-94956C7C4936}" destId="{D1001148-06B5-418B-BDC1-91141101BA5A}" srcOrd="0" destOrd="0" presId="urn:microsoft.com/office/officeart/2005/8/layout/hProcess9"/>
    <dgm:cxn modelId="{FAD0BC0E-1174-4732-A5CB-7FB9FA7FC90A}" type="presParOf" srcId="{D24FF2A0-64E5-4E8D-A0D7-94956C7C4936}" destId="{6215A804-95DE-47EA-B885-BF1467DC6935}" srcOrd="1" destOrd="0" presId="urn:microsoft.com/office/officeart/2005/8/layout/hProcess9"/>
    <dgm:cxn modelId="{8002EA32-83D0-440B-8CCE-D1AC1FB5FC14}" type="presParOf" srcId="{D24FF2A0-64E5-4E8D-A0D7-94956C7C4936}" destId="{884DB768-18B6-43D3-9D1C-0443EEF7D63C}" srcOrd="2" destOrd="0" presId="urn:microsoft.com/office/officeart/2005/8/layout/hProcess9"/>
    <dgm:cxn modelId="{A63F475C-555D-4744-B604-2609A3EF776B}" type="presParOf" srcId="{D24FF2A0-64E5-4E8D-A0D7-94956C7C4936}" destId="{49855FAE-D507-496B-9A36-67A311DFBD9B}" srcOrd="3" destOrd="0" presId="urn:microsoft.com/office/officeart/2005/8/layout/hProcess9"/>
    <dgm:cxn modelId="{0B02C543-5539-45AC-9E72-979015EF2488}" type="presParOf" srcId="{D24FF2A0-64E5-4E8D-A0D7-94956C7C4936}" destId="{23E48707-5065-439B-8AE6-5F54E845B081}" srcOrd="4" destOrd="0" presId="urn:microsoft.com/office/officeart/2005/8/layout/hProcess9"/>
    <dgm:cxn modelId="{18B4D861-17E6-4590-80BB-9935CE0D658A}" type="presParOf" srcId="{D24FF2A0-64E5-4E8D-A0D7-94956C7C4936}" destId="{16256187-B2A8-4382-871A-EE8869003358}" srcOrd="5" destOrd="0" presId="urn:microsoft.com/office/officeart/2005/8/layout/hProcess9"/>
    <dgm:cxn modelId="{2897809C-9041-4928-A9A4-8B6EC0365214}" type="presParOf" srcId="{D24FF2A0-64E5-4E8D-A0D7-94956C7C4936}" destId="{77C234A0-E28A-4818-93CE-5EBB12B10DA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93C6DC3-EBAC-4B8F-9256-30D917EB00BA}" type="doc">
      <dgm:prSet loTypeId="urn:microsoft.com/office/officeart/2005/8/layout/hList7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03110A6C-6352-4712-A762-F327FE11B0DE}">
      <dgm:prSet/>
      <dgm:spPr/>
      <dgm:t>
        <a:bodyPr anchor="t"/>
        <a:lstStyle/>
        <a:p>
          <a:r>
            <a:rPr lang="tr-TR" b="1"/>
            <a:t>TIP</a:t>
          </a:r>
        </a:p>
        <a:p>
          <a:r>
            <a:rPr lang="tr-TR" b="1"/>
            <a:t>50.000</a:t>
          </a:r>
          <a:endParaRPr lang="tr-TR" b="1" dirty="0"/>
        </a:p>
      </dgm:t>
    </dgm:pt>
    <dgm:pt modelId="{37B6607D-69DA-4C64-AB8B-0B0399E8B919}" type="parTrans" cxnId="{DF8F2828-5D43-4ADA-B255-3423E63D191D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53385B33-82C4-4408-B42A-FC0A504EE135}" type="sibTrans" cxnId="{DF8F2828-5D43-4ADA-B255-3423E63D191D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34019831-1A4D-4062-A23E-5E1CD326A215}">
      <dgm:prSet/>
      <dgm:spPr/>
      <dgm:t>
        <a:bodyPr anchor="t"/>
        <a:lstStyle/>
        <a:p>
          <a:r>
            <a:rPr lang="tr-TR" b="1" dirty="0"/>
            <a:t>DİŞ HEKİMLİĞİ 80.000</a:t>
          </a:r>
        </a:p>
      </dgm:t>
    </dgm:pt>
    <dgm:pt modelId="{9B128C90-2B37-492C-ABEF-01CD748EB765}" type="parTrans" cxnId="{C814122B-FD72-4A66-8694-DB58F01FE9F5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BC8FD392-2F90-4864-91F2-23FC996286FC}" type="sibTrans" cxnId="{C814122B-FD72-4A66-8694-DB58F01FE9F5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B6B68ED2-5859-4E5B-9A0B-BA17075F3BC7}">
      <dgm:prSet/>
      <dgm:spPr/>
      <dgm:t>
        <a:bodyPr anchor="t"/>
        <a:lstStyle/>
        <a:p>
          <a:r>
            <a:rPr lang="tr-TR" b="1" dirty="0"/>
            <a:t>ECZACILIK 100.000</a:t>
          </a:r>
        </a:p>
      </dgm:t>
    </dgm:pt>
    <dgm:pt modelId="{D5E07D96-6664-4740-9981-22166E817D04}" type="parTrans" cxnId="{3F05F1DF-3988-4350-881A-850159403B72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910BC989-00E0-4516-9D97-7087FAE628DB}" type="sibTrans" cxnId="{3F05F1DF-3988-4350-881A-850159403B72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FE8E8F20-66F2-4E69-9312-B3493D814512}">
      <dgm:prSet/>
      <dgm:spPr/>
      <dgm:t>
        <a:bodyPr anchor="t"/>
        <a:lstStyle/>
        <a:p>
          <a:r>
            <a:rPr lang="tr-TR" b="1" dirty="0"/>
            <a:t>HUKUK 125.000</a:t>
          </a:r>
        </a:p>
      </dgm:t>
    </dgm:pt>
    <dgm:pt modelId="{1467B132-115F-409E-816A-5774274652C3}" type="parTrans" cxnId="{AC78C843-132E-497D-AECD-85897D3F83C3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D25BB1E5-8064-4BB0-8548-85322BF4ADC7}" type="sibTrans" cxnId="{AC78C843-132E-497D-AECD-85897D3F83C3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2D989B06-23DA-4E61-B950-8C8B48BEEA85}">
      <dgm:prSet/>
      <dgm:spPr/>
      <dgm:t>
        <a:bodyPr anchor="t"/>
        <a:lstStyle/>
        <a:p>
          <a:r>
            <a:rPr lang="tr-TR" b="1" dirty="0"/>
            <a:t>MİMARLIK 250.000</a:t>
          </a:r>
        </a:p>
      </dgm:t>
    </dgm:pt>
    <dgm:pt modelId="{4D47F725-F552-44DF-B020-63969CC30667}" type="parTrans" cxnId="{F908BBF3-CE28-4ACD-8B1E-CD3AA2962D28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F91DFF49-21D4-4256-B5FF-B794472458AF}" type="sibTrans" cxnId="{F908BBF3-CE28-4ACD-8B1E-CD3AA2962D28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C1186152-94FC-4F73-9611-F50190C08339}">
      <dgm:prSet/>
      <dgm:spPr/>
      <dgm:t>
        <a:bodyPr anchor="t"/>
        <a:lstStyle/>
        <a:p>
          <a:r>
            <a:rPr lang="tr-TR" b="1" dirty="0"/>
            <a:t>MÜHENDİSLİK 300.000</a:t>
          </a:r>
        </a:p>
      </dgm:t>
    </dgm:pt>
    <dgm:pt modelId="{8E127802-7766-4FE5-8505-C5585A8F7B8C}" type="parTrans" cxnId="{33D92D5C-50DB-473A-9B4E-482C30AA20AB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63712819-8131-4313-86E9-1B60CDA20E1B}" type="sibTrans" cxnId="{33D92D5C-50DB-473A-9B4E-482C30AA20AB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A978ECF1-7F8B-4F23-A2A2-3A2A60016C99}">
      <dgm:prSet/>
      <dgm:spPr/>
      <dgm:t>
        <a:bodyPr anchor="t"/>
        <a:lstStyle/>
        <a:p>
          <a:r>
            <a:rPr lang="tr-TR" b="1" dirty="0"/>
            <a:t>ÖĞRETMENLİK 300.000</a:t>
          </a:r>
        </a:p>
        <a:p>
          <a:r>
            <a:rPr lang="tr-TR" b="1" dirty="0">
              <a:solidFill>
                <a:srgbClr val="FF0000"/>
              </a:solidFill>
            </a:rPr>
            <a:t>(PDR Dahil)</a:t>
          </a:r>
        </a:p>
      </dgm:t>
    </dgm:pt>
    <dgm:pt modelId="{45739496-3618-444A-ABF3-2AFEF4BC5209}" type="parTrans" cxnId="{73F92418-BBB0-4EFD-B952-466062A7A9AF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E7812BE2-6F90-4637-8133-CA3F3CF4F6E4}" type="sibTrans" cxnId="{73F92418-BBB0-4EFD-B952-466062A7A9AF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B31B003A-F7FB-477C-8199-4CE4105ACE9E}">
      <dgm:prSet/>
      <dgm:spPr/>
      <dgm:t>
        <a:bodyPr anchor="t"/>
        <a:lstStyle/>
        <a:p>
          <a:r>
            <a:rPr lang="tr-TR" b="1"/>
            <a:t>ÖZEL YETENEK İLE ALAN ÖĞRETMENLİK</a:t>
          </a:r>
        </a:p>
        <a:p>
          <a:r>
            <a:rPr lang="tr-TR" b="1"/>
            <a:t>800.000</a:t>
          </a:r>
          <a:endParaRPr lang="tr-TR" b="1" dirty="0"/>
        </a:p>
      </dgm:t>
    </dgm:pt>
    <dgm:pt modelId="{FBAAD874-E9FB-497C-BDF0-D4407DB063AA}" type="parTrans" cxnId="{CC99F19D-5A2A-4E88-A0F4-FA16A8A349AD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6944FD03-A83C-48DD-B2D8-350111172D43}" type="sibTrans" cxnId="{CC99F19D-5A2A-4E88-A0F4-FA16A8A349AD}">
      <dgm:prSet/>
      <dgm:spPr/>
      <dgm:t>
        <a:bodyPr/>
        <a:lstStyle/>
        <a:p>
          <a:endParaRPr lang="tr-TR" b="1">
            <a:solidFill>
              <a:schemeClr val="bg1"/>
            </a:solidFill>
          </a:endParaRPr>
        </a:p>
      </dgm:t>
    </dgm:pt>
    <dgm:pt modelId="{6C25BBCF-F4B9-463C-BA19-1071652F8C02}" type="pres">
      <dgm:prSet presAssocID="{B93C6DC3-EBAC-4B8F-9256-30D917EB00BA}" presName="Name0" presStyleCnt="0">
        <dgm:presLayoutVars>
          <dgm:dir/>
          <dgm:resizeHandles val="exact"/>
        </dgm:presLayoutVars>
      </dgm:prSet>
      <dgm:spPr/>
    </dgm:pt>
    <dgm:pt modelId="{3013924C-D6DC-4D82-AC0A-9CA534B58081}" type="pres">
      <dgm:prSet presAssocID="{B93C6DC3-EBAC-4B8F-9256-30D917EB00BA}" presName="fgShape" presStyleLbl="fgShp" presStyleIdx="0" presStyleCnt="1"/>
      <dgm:spPr>
        <a:noFill/>
      </dgm:spPr>
    </dgm:pt>
    <dgm:pt modelId="{75ADD191-3D79-4A27-AB95-2B27FF64D91F}" type="pres">
      <dgm:prSet presAssocID="{B93C6DC3-EBAC-4B8F-9256-30D917EB00BA}" presName="linComp" presStyleCnt="0"/>
      <dgm:spPr/>
    </dgm:pt>
    <dgm:pt modelId="{528D900B-5F3A-475D-9617-8D7E2A57CA6F}" type="pres">
      <dgm:prSet presAssocID="{03110A6C-6352-4712-A762-F327FE11B0DE}" presName="compNode" presStyleCnt="0"/>
      <dgm:spPr/>
    </dgm:pt>
    <dgm:pt modelId="{EC671977-856D-4116-92FC-57A6586F40ED}" type="pres">
      <dgm:prSet presAssocID="{03110A6C-6352-4712-A762-F327FE11B0DE}" presName="bkgdShape" presStyleLbl="node1" presStyleIdx="0" presStyleCnt="8"/>
      <dgm:spPr/>
    </dgm:pt>
    <dgm:pt modelId="{C69D3279-BA17-467B-9211-6AF306834FD6}" type="pres">
      <dgm:prSet presAssocID="{03110A6C-6352-4712-A762-F327FE11B0DE}" presName="nodeTx" presStyleLbl="node1" presStyleIdx="0" presStyleCnt="8">
        <dgm:presLayoutVars>
          <dgm:bulletEnabled val="1"/>
        </dgm:presLayoutVars>
      </dgm:prSet>
      <dgm:spPr/>
    </dgm:pt>
    <dgm:pt modelId="{79C5E7F9-A18C-4641-AA3B-DD896259FC0F}" type="pres">
      <dgm:prSet presAssocID="{03110A6C-6352-4712-A762-F327FE11B0DE}" presName="invisiNode" presStyleLbl="node1" presStyleIdx="0" presStyleCnt="8"/>
      <dgm:spPr/>
    </dgm:pt>
    <dgm:pt modelId="{E8205AFD-C2CA-467F-AFAF-35AC3480EB41}" type="pres">
      <dgm:prSet presAssocID="{03110A6C-6352-4712-A762-F327FE11B0DE}" presName="imagNode" presStyleLbl="fgImgPlace1" presStyleIdx="0" presStyleCnt="8"/>
      <dgm:spPr>
        <a:blipFill rotWithShape="1">
          <a:blip xmlns:r="http://schemas.openxmlformats.org/officeDocument/2006/relationships" r:embed="rId1"/>
          <a:srcRect/>
          <a:stretch>
            <a:fillRect l="-40000" r="-40000"/>
          </a:stretch>
        </a:blipFill>
      </dgm:spPr>
    </dgm:pt>
    <dgm:pt modelId="{B46ECBF1-3CCA-4C1A-984A-FBB9A537155D}" type="pres">
      <dgm:prSet presAssocID="{53385B33-82C4-4408-B42A-FC0A504EE135}" presName="sibTrans" presStyleLbl="sibTrans2D1" presStyleIdx="0" presStyleCnt="0"/>
      <dgm:spPr/>
    </dgm:pt>
    <dgm:pt modelId="{B20B3BD5-F935-4090-886F-2EF9F63AF700}" type="pres">
      <dgm:prSet presAssocID="{34019831-1A4D-4062-A23E-5E1CD326A215}" presName="compNode" presStyleCnt="0"/>
      <dgm:spPr/>
    </dgm:pt>
    <dgm:pt modelId="{5E5D6C56-CCAC-4639-A676-005AD703C565}" type="pres">
      <dgm:prSet presAssocID="{34019831-1A4D-4062-A23E-5E1CD326A215}" presName="bkgdShape" presStyleLbl="node1" presStyleIdx="1" presStyleCnt="8"/>
      <dgm:spPr/>
    </dgm:pt>
    <dgm:pt modelId="{EDCC2027-79F7-4CD5-98BF-189397D428AE}" type="pres">
      <dgm:prSet presAssocID="{34019831-1A4D-4062-A23E-5E1CD326A215}" presName="nodeTx" presStyleLbl="node1" presStyleIdx="1" presStyleCnt="8">
        <dgm:presLayoutVars>
          <dgm:bulletEnabled val="1"/>
        </dgm:presLayoutVars>
      </dgm:prSet>
      <dgm:spPr/>
    </dgm:pt>
    <dgm:pt modelId="{ABD7CE1D-C787-4917-8AA0-CB4104F0AC64}" type="pres">
      <dgm:prSet presAssocID="{34019831-1A4D-4062-A23E-5E1CD326A215}" presName="invisiNode" presStyleLbl="node1" presStyleIdx="1" presStyleCnt="8"/>
      <dgm:spPr/>
    </dgm:pt>
    <dgm:pt modelId="{1D6D4BBD-1FD2-4B49-AC03-61E31ED68B8D}" type="pres">
      <dgm:prSet presAssocID="{34019831-1A4D-4062-A23E-5E1CD326A215}" presName="imagNode" presStyleLbl="fgImgPlace1" presStyleIdx="1" presStyleCnt="8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0AADE0F9-426E-4A47-8BE6-8F009DFDEBB5}" type="pres">
      <dgm:prSet presAssocID="{BC8FD392-2F90-4864-91F2-23FC996286FC}" presName="sibTrans" presStyleLbl="sibTrans2D1" presStyleIdx="0" presStyleCnt="0"/>
      <dgm:spPr/>
    </dgm:pt>
    <dgm:pt modelId="{095F11CE-3699-48DF-AD34-BEE87BDD2CDA}" type="pres">
      <dgm:prSet presAssocID="{B6B68ED2-5859-4E5B-9A0B-BA17075F3BC7}" presName="compNode" presStyleCnt="0"/>
      <dgm:spPr/>
    </dgm:pt>
    <dgm:pt modelId="{00D9E857-BB17-4800-B2F0-503C685DECD6}" type="pres">
      <dgm:prSet presAssocID="{B6B68ED2-5859-4E5B-9A0B-BA17075F3BC7}" presName="bkgdShape" presStyleLbl="node1" presStyleIdx="2" presStyleCnt="8"/>
      <dgm:spPr/>
    </dgm:pt>
    <dgm:pt modelId="{8AB62DA2-8CC3-4F39-BE0D-EF2A983C59EE}" type="pres">
      <dgm:prSet presAssocID="{B6B68ED2-5859-4E5B-9A0B-BA17075F3BC7}" presName="nodeTx" presStyleLbl="node1" presStyleIdx="2" presStyleCnt="8">
        <dgm:presLayoutVars>
          <dgm:bulletEnabled val="1"/>
        </dgm:presLayoutVars>
      </dgm:prSet>
      <dgm:spPr/>
    </dgm:pt>
    <dgm:pt modelId="{163A1981-1311-414A-8F66-E39F9FE43627}" type="pres">
      <dgm:prSet presAssocID="{B6B68ED2-5859-4E5B-9A0B-BA17075F3BC7}" presName="invisiNode" presStyleLbl="node1" presStyleIdx="2" presStyleCnt="8"/>
      <dgm:spPr/>
    </dgm:pt>
    <dgm:pt modelId="{C6CD1AFA-7F1F-4808-A01D-CE242F080E4C}" type="pres">
      <dgm:prSet presAssocID="{B6B68ED2-5859-4E5B-9A0B-BA17075F3BC7}" presName="imagNode" presStyleLbl="fgImgPlace1" presStyleIdx="2" presStyleCnt="8"/>
      <dgm:spPr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</dgm:spPr>
    </dgm:pt>
    <dgm:pt modelId="{88FE48E5-3E7A-40BA-9981-31E9044B9D0A}" type="pres">
      <dgm:prSet presAssocID="{910BC989-00E0-4516-9D97-7087FAE628DB}" presName="sibTrans" presStyleLbl="sibTrans2D1" presStyleIdx="0" presStyleCnt="0"/>
      <dgm:spPr/>
    </dgm:pt>
    <dgm:pt modelId="{55A84E6E-7B0D-4355-953E-9616BDFB58AD}" type="pres">
      <dgm:prSet presAssocID="{FE8E8F20-66F2-4E69-9312-B3493D814512}" presName="compNode" presStyleCnt="0"/>
      <dgm:spPr/>
    </dgm:pt>
    <dgm:pt modelId="{3747EAD4-D5AC-4C7B-8AF8-4BC2C746C20A}" type="pres">
      <dgm:prSet presAssocID="{FE8E8F20-66F2-4E69-9312-B3493D814512}" presName="bkgdShape" presStyleLbl="node1" presStyleIdx="3" presStyleCnt="8"/>
      <dgm:spPr/>
    </dgm:pt>
    <dgm:pt modelId="{D487B32E-FF53-43F0-A392-253A02FE4737}" type="pres">
      <dgm:prSet presAssocID="{FE8E8F20-66F2-4E69-9312-B3493D814512}" presName="nodeTx" presStyleLbl="node1" presStyleIdx="3" presStyleCnt="8">
        <dgm:presLayoutVars>
          <dgm:bulletEnabled val="1"/>
        </dgm:presLayoutVars>
      </dgm:prSet>
      <dgm:spPr/>
    </dgm:pt>
    <dgm:pt modelId="{94DCAFBC-EA4C-46B1-88B5-713C4F9EAF86}" type="pres">
      <dgm:prSet presAssocID="{FE8E8F20-66F2-4E69-9312-B3493D814512}" presName="invisiNode" presStyleLbl="node1" presStyleIdx="3" presStyleCnt="8"/>
      <dgm:spPr/>
    </dgm:pt>
    <dgm:pt modelId="{38315442-C100-4A25-8A36-4426464F8329}" type="pres">
      <dgm:prSet presAssocID="{FE8E8F20-66F2-4E69-9312-B3493D814512}" presName="imagNode" presStyleLbl="fgImgPlace1" presStyleIdx="3" presStyleCnt="8"/>
      <dgm:spPr>
        <a:blipFill rotWithShape="1">
          <a:blip xmlns:r="http://schemas.openxmlformats.org/officeDocument/2006/relationships" r:embed="rId4"/>
          <a:srcRect/>
          <a:stretch>
            <a:fillRect l="-16000" r="-16000"/>
          </a:stretch>
        </a:blipFill>
      </dgm:spPr>
    </dgm:pt>
    <dgm:pt modelId="{82B2230A-D269-47E4-864D-6D31EC6A513C}" type="pres">
      <dgm:prSet presAssocID="{D25BB1E5-8064-4BB0-8548-85322BF4ADC7}" presName="sibTrans" presStyleLbl="sibTrans2D1" presStyleIdx="0" presStyleCnt="0"/>
      <dgm:spPr/>
    </dgm:pt>
    <dgm:pt modelId="{003641D1-CDC2-4780-AF71-697092B24850}" type="pres">
      <dgm:prSet presAssocID="{2D989B06-23DA-4E61-B950-8C8B48BEEA85}" presName="compNode" presStyleCnt="0"/>
      <dgm:spPr/>
    </dgm:pt>
    <dgm:pt modelId="{CCD5DD5A-8673-4C2E-A0F6-5D55BC138F4B}" type="pres">
      <dgm:prSet presAssocID="{2D989B06-23DA-4E61-B950-8C8B48BEEA85}" presName="bkgdShape" presStyleLbl="node1" presStyleIdx="4" presStyleCnt="8"/>
      <dgm:spPr/>
    </dgm:pt>
    <dgm:pt modelId="{928B15DA-5E24-4B63-B3DF-F01581CC909C}" type="pres">
      <dgm:prSet presAssocID="{2D989B06-23DA-4E61-B950-8C8B48BEEA85}" presName="nodeTx" presStyleLbl="node1" presStyleIdx="4" presStyleCnt="8">
        <dgm:presLayoutVars>
          <dgm:bulletEnabled val="1"/>
        </dgm:presLayoutVars>
      </dgm:prSet>
      <dgm:spPr/>
    </dgm:pt>
    <dgm:pt modelId="{D109CABC-3682-4A84-B9DE-2D7FA6538D10}" type="pres">
      <dgm:prSet presAssocID="{2D989B06-23DA-4E61-B950-8C8B48BEEA85}" presName="invisiNode" presStyleLbl="node1" presStyleIdx="4" presStyleCnt="8"/>
      <dgm:spPr/>
    </dgm:pt>
    <dgm:pt modelId="{F2BD35AC-977A-4FA3-BAEB-FCD77D3EE3EE}" type="pres">
      <dgm:prSet presAssocID="{2D989B06-23DA-4E61-B950-8C8B48BEEA85}" presName="imagNode" presStyleLbl="fgImgPlace1" presStyleIdx="4" presStyleCnt="8"/>
      <dgm:spPr>
        <a:blipFill rotWithShape="1">
          <a:blip xmlns:r="http://schemas.openxmlformats.org/officeDocument/2006/relationships" r:embed="rId5"/>
          <a:srcRect/>
          <a:stretch>
            <a:fillRect l="-39000" r="-39000"/>
          </a:stretch>
        </a:blipFill>
      </dgm:spPr>
    </dgm:pt>
    <dgm:pt modelId="{93A1A291-F301-4262-90A1-88F1610C8D24}" type="pres">
      <dgm:prSet presAssocID="{F91DFF49-21D4-4256-B5FF-B794472458AF}" presName="sibTrans" presStyleLbl="sibTrans2D1" presStyleIdx="0" presStyleCnt="0"/>
      <dgm:spPr/>
    </dgm:pt>
    <dgm:pt modelId="{1BC1C173-9CB8-40E5-8421-BF49D5D08F80}" type="pres">
      <dgm:prSet presAssocID="{C1186152-94FC-4F73-9611-F50190C08339}" presName="compNode" presStyleCnt="0"/>
      <dgm:spPr/>
    </dgm:pt>
    <dgm:pt modelId="{F3EDE33A-844D-4B2D-A37B-87E88EC0998F}" type="pres">
      <dgm:prSet presAssocID="{C1186152-94FC-4F73-9611-F50190C08339}" presName="bkgdShape" presStyleLbl="node1" presStyleIdx="5" presStyleCnt="8"/>
      <dgm:spPr/>
    </dgm:pt>
    <dgm:pt modelId="{84C117C9-6966-4AF6-9047-9B55055D5048}" type="pres">
      <dgm:prSet presAssocID="{C1186152-94FC-4F73-9611-F50190C08339}" presName="nodeTx" presStyleLbl="node1" presStyleIdx="5" presStyleCnt="8">
        <dgm:presLayoutVars>
          <dgm:bulletEnabled val="1"/>
        </dgm:presLayoutVars>
      </dgm:prSet>
      <dgm:spPr/>
    </dgm:pt>
    <dgm:pt modelId="{4FC8C876-CDB7-4093-91B2-40F70CDB524F}" type="pres">
      <dgm:prSet presAssocID="{C1186152-94FC-4F73-9611-F50190C08339}" presName="invisiNode" presStyleLbl="node1" presStyleIdx="5" presStyleCnt="8"/>
      <dgm:spPr/>
    </dgm:pt>
    <dgm:pt modelId="{2CB4470E-90C1-464E-8096-E27BAF768049}" type="pres">
      <dgm:prSet presAssocID="{C1186152-94FC-4F73-9611-F50190C08339}" presName="imagNode" presStyleLbl="fgImgPlace1" presStyleIdx="5" presStyleCnt="8"/>
      <dgm:spPr>
        <a:blipFill rotWithShape="1">
          <a:blip xmlns:r="http://schemas.openxmlformats.org/officeDocument/2006/relationships" r:embed="rId6"/>
          <a:srcRect/>
          <a:stretch>
            <a:fillRect/>
          </a:stretch>
        </a:blipFill>
      </dgm:spPr>
    </dgm:pt>
    <dgm:pt modelId="{6A0F5D29-BEF7-4D44-9A9B-11D68EEC5D13}" type="pres">
      <dgm:prSet presAssocID="{63712819-8131-4313-86E9-1B60CDA20E1B}" presName="sibTrans" presStyleLbl="sibTrans2D1" presStyleIdx="0" presStyleCnt="0"/>
      <dgm:spPr/>
    </dgm:pt>
    <dgm:pt modelId="{F88A8F45-0633-4A3F-9D62-53C4CD10308A}" type="pres">
      <dgm:prSet presAssocID="{A978ECF1-7F8B-4F23-A2A2-3A2A60016C99}" presName="compNode" presStyleCnt="0"/>
      <dgm:spPr/>
    </dgm:pt>
    <dgm:pt modelId="{CE17358B-E54B-4FAA-8EA0-6AF1C5BADBA3}" type="pres">
      <dgm:prSet presAssocID="{A978ECF1-7F8B-4F23-A2A2-3A2A60016C99}" presName="bkgdShape" presStyleLbl="node1" presStyleIdx="6" presStyleCnt="8"/>
      <dgm:spPr/>
    </dgm:pt>
    <dgm:pt modelId="{556C2BDB-A1D9-4335-8DAA-238F958540D9}" type="pres">
      <dgm:prSet presAssocID="{A978ECF1-7F8B-4F23-A2A2-3A2A60016C99}" presName="nodeTx" presStyleLbl="node1" presStyleIdx="6" presStyleCnt="8">
        <dgm:presLayoutVars>
          <dgm:bulletEnabled val="1"/>
        </dgm:presLayoutVars>
      </dgm:prSet>
      <dgm:spPr/>
    </dgm:pt>
    <dgm:pt modelId="{4A6AFF4F-742B-4587-A642-2EA94A2A43EC}" type="pres">
      <dgm:prSet presAssocID="{A978ECF1-7F8B-4F23-A2A2-3A2A60016C99}" presName="invisiNode" presStyleLbl="node1" presStyleIdx="6" presStyleCnt="8"/>
      <dgm:spPr/>
    </dgm:pt>
    <dgm:pt modelId="{F9598459-EAAA-409B-8391-B58056788CB6}" type="pres">
      <dgm:prSet presAssocID="{A978ECF1-7F8B-4F23-A2A2-3A2A60016C99}" presName="imagNode" presStyleLbl="fgImgPlace1" presStyleIdx="6" presStyleCnt="8"/>
      <dgm:spPr>
        <a:blipFill rotWithShape="1">
          <a:blip xmlns:r="http://schemas.openxmlformats.org/officeDocument/2006/relationships" r:embed="rId7"/>
          <a:srcRect/>
          <a:stretch>
            <a:fillRect l="-39000" r="-39000"/>
          </a:stretch>
        </a:blipFill>
      </dgm:spPr>
    </dgm:pt>
    <dgm:pt modelId="{45520867-47AE-4EDF-B922-D95FAAC5BE8E}" type="pres">
      <dgm:prSet presAssocID="{E7812BE2-6F90-4637-8133-CA3F3CF4F6E4}" presName="sibTrans" presStyleLbl="sibTrans2D1" presStyleIdx="0" presStyleCnt="0"/>
      <dgm:spPr/>
    </dgm:pt>
    <dgm:pt modelId="{56151183-4777-4FE7-83C9-C6BF8CF2B129}" type="pres">
      <dgm:prSet presAssocID="{B31B003A-F7FB-477C-8199-4CE4105ACE9E}" presName="compNode" presStyleCnt="0"/>
      <dgm:spPr/>
    </dgm:pt>
    <dgm:pt modelId="{F71BAAD3-CBF3-4569-A20B-B44D3B171199}" type="pres">
      <dgm:prSet presAssocID="{B31B003A-F7FB-477C-8199-4CE4105ACE9E}" presName="bkgdShape" presStyleLbl="node1" presStyleIdx="7" presStyleCnt="8"/>
      <dgm:spPr/>
    </dgm:pt>
    <dgm:pt modelId="{7522BC61-824B-48D4-9D62-BD71FF996FFD}" type="pres">
      <dgm:prSet presAssocID="{B31B003A-F7FB-477C-8199-4CE4105ACE9E}" presName="nodeTx" presStyleLbl="node1" presStyleIdx="7" presStyleCnt="8">
        <dgm:presLayoutVars>
          <dgm:bulletEnabled val="1"/>
        </dgm:presLayoutVars>
      </dgm:prSet>
      <dgm:spPr/>
    </dgm:pt>
    <dgm:pt modelId="{6AEB1F70-C30B-4F5B-BF30-227C93EC10B8}" type="pres">
      <dgm:prSet presAssocID="{B31B003A-F7FB-477C-8199-4CE4105ACE9E}" presName="invisiNode" presStyleLbl="node1" presStyleIdx="7" presStyleCnt="8"/>
      <dgm:spPr/>
    </dgm:pt>
    <dgm:pt modelId="{3B2D626F-21AC-4D72-9B45-CAF46CA2BB69}" type="pres">
      <dgm:prSet presAssocID="{B31B003A-F7FB-477C-8199-4CE4105ACE9E}" presName="imagNode" presStyleLbl="fgImgPlace1" presStyleIdx="7" presStyleCnt="8"/>
      <dgm:spPr>
        <a:blipFill rotWithShape="1">
          <a:blip xmlns:r="http://schemas.openxmlformats.org/officeDocument/2006/relationships" r:embed="rId8"/>
          <a:srcRect/>
          <a:stretch>
            <a:fillRect/>
          </a:stretch>
        </a:blipFill>
      </dgm:spPr>
    </dgm:pt>
  </dgm:ptLst>
  <dgm:cxnLst>
    <dgm:cxn modelId="{68D2DB15-D059-4085-BC71-9AB6F9299559}" type="presOf" srcId="{BC8FD392-2F90-4864-91F2-23FC996286FC}" destId="{0AADE0F9-426E-4A47-8BE6-8F009DFDEBB5}" srcOrd="0" destOrd="0" presId="urn:microsoft.com/office/officeart/2005/8/layout/hList7"/>
    <dgm:cxn modelId="{D40C2916-9F7A-4382-A438-692D233FC316}" type="presOf" srcId="{910BC989-00E0-4516-9D97-7087FAE628DB}" destId="{88FE48E5-3E7A-40BA-9981-31E9044B9D0A}" srcOrd="0" destOrd="0" presId="urn:microsoft.com/office/officeart/2005/8/layout/hList7"/>
    <dgm:cxn modelId="{73F92418-BBB0-4EFD-B952-466062A7A9AF}" srcId="{B93C6DC3-EBAC-4B8F-9256-30D917EB00BA}" destId="{A978ECF1-7F8B-4F23-A2A2-3A2A60016C99}" srcOrd="6" destOrd="0" parTransId="{45739496-3618-444A-ABF3-2AFEF4BC5209}" sibTransId="{E7812BE2-6F90-4637-8133-CA3F3CF4F6E4}"/>
    <dgm:cxn modelId="{F38F0826-C64F-4EE3-8AB3-E82766B34CB9}" type="presOf" srcId="{03110A6C-6352-4712-A762-F327FE11B0DE}" destId="{EC671977-856D-4116-92FC-57A6586F40ED}" srcOrd="0" destOrd="0" presId="urn:microsoft.com/office/officeart/2005/8/layout/hList7"/>
    <dgm:cxn modelId="{DF8F2828-5D43-4ADA-B255-3423E63D191D}" srcId="{B93C6DC3-EBAC-4B8F-9256-30D917EB00BA}" destId="{03110A6C-6352-4712-A762-F327FE11B0DE}" srcOrd="0" destOrd="0" parTransId="{37B6607D-69DA-4C64-AB8B-0B0399E8B919}" sibTransId="{53385B33-82C4-4408-B42A-FC0A504EE135}"/>
    <dgm:cxn modelId="{E1A4B328-DCF6-4FD7-91BA-749D4059A2C6}" type="presOf" srcId="{A978ECF1-7F8B-4F23-A2A2-3A2A60016C99}" destId="{CE17358B-E54B-4FAA-8EA0-6AF1C5BADBA3}" srcOrd="0" destOrd="0" presId="urn:microsoft.com/office/officeart/2005/8/layout/hList7"/>
    <dgm:cxn modelId="{C814122B-FD72-4A66-8694-DB58F01FE9F5}" srcId="{B93C6DC3-EBAC-4B8F-9256-30D917EB00BA}" destId="{34019831-1A4D-4062-A23E-5E1CD326A215}" srcOrd="1" destOrd="0" parTransId="{9B128C90-2B37-492C-ABEF-01CD748EB765}" sibTransId="{BC8FD392-2F90-4864-91F2-23FC996286FC}"/>
    <dgm:cxn modelId="{1935262E-8AFE-419D-8B08-7D2C5B25BE03}" type="presOf" srcId="{A978ECF1-7F8B-4F23-A2A2-3A2A60016C99}" destId="{556C2BDB-A1D9-4335-8DAA-238F958540D9}" srcOrd="1" destOrd="0" presId="urn:microsoft.com/office/officeart/2005/8/layout/hList7"/>
    <dgm:cxn modelId="{33D92D5C-50DB-473A-9B4E-482C30AA20AB}" srcId="{B93C6DC3-EBAC-4B8F-9256-30D917EB00BA}" destId="{C1186152-94FC-4F73-9611-F50190C08339}" srcOrd="5" destOrd="0" parTransId="{8E127802-7766-4FE5-8505-C5585A8F7B8C}" sibTransId="{63712819-8131-4313-86E9-1B60CDA20E1B}"/>
    <dgm:cxn modelId="{C9635341-81D2-44AF-934B-7DBB2C6A86CF}" type="presOf" srcId="{D25BB1E5-8064-4BB0-8548-85322BF4ADC7}" destId="{82B2230A-D269-47E4-864D-6D31EC6A513C}" srcOrd="0" destOrd="0" presId="urn:microsoft.com/office/officeart/2005/8/layout/hList7"/>
    <dgm:cxn modelId="{AC78C843-132E-497D-AECD-85897D3F83C3}" srcId="{B93C6DC3-EBAC-4B8F-9256-30D917EB00BA}" destId="{FE8E8F20-66F2-4E69-9312-B3493D814512}" srcOrd="3" destOrd="0" parTransId="{1467B132-115F-409E-816A-5774274652C3}" sibTransId="{D25BB1E5-8064-4BB0-8548-85322BF4ADC7}"/>
    <dgm:cxn modelId="{319A946F-4FEF-47CE-9F33-CF3C5AB72FB5}" type="presOf" srcId="{34019831-1A4D-4062-A23E-5E1CD326A215}" destId="{5E5D6C56-CCAC-4639-A676-005AD703C565}" srcOrd="0" destOrd="0" presId="urn:microsoft.com/office/officeart/2005/8/layout/hList7"/>
    <dgm:cxn modelId="{B1E23055-CBA5-44FA-A32F-B243317D95C5}" type="presOf" srcId="{C1186152-94FC-4F73-9611-F50190C08339}" destId="{84C117C9-6966-4AF6-9047-9B55055D5048}" srcOrd="1" destOrd="0" presId="urn:microsoft.com/office/officeart/2005/8/layout/hList7"/>
    <dgm:cxn modelId="{037B4077-E461-483B-BB1D-D82A772D17BD}" type="presOf" srcId="{53385B33-82C4-4408-B42A-FC0A504EE135}" destId="{B46ECBF1-3CCA-4C1A-984A-FBB9A537155D}" srcOrd="0" destOrd="0" presId="urn:microsoft.com/office/officeart/2005/8/layout/hList7"/>
    <dgm:cxn modelId="{97324277-0ED6-4DEA-9C60-8F2C56420644}" type="presOf" srcId="{F91DFF49-21D4-4256-B5FF-B794472458AF}" destId="{93A1A291-F301-4262-90A1-88F1610C8D24}" srcOrd="0" destOrd="0" presId="urn:microsoft.com/office/officeart/2005/8/layout/hList7"/>
    <dgm:cxn modelId="{ABE4427E-2B7F-4200-BC27-4A388796C591}" type="presOf" srcId="{03110A6C-6352-4712-A762-F327FE11B0DE}" destId="{C69D3279-BA17-467B-9211-6AF306834FD6}" srcOrd="1" destOrd="0" presId="urn:microsoft.com/office/officeart/2005/8/layout/hList7"/>
    <dgm:cxn modelId="{489A6B89-734D-420A-9C15-3376E6157804}" type="presOf" srcId="{E7812BE2-6F90-4637-8133-CA3F3CF4F6E4}" destId="{45520867-47AE-4EDF-B922-D95FAAC5BE8E}" srcOrd="0" destOrd="0" presId="urn:microsoft.com/office/officeart/2005/8/layout/hList7"/>
    <dgm:cxn modelId="{3165638E-C6DF-445D-BB3C-DCDFB38E7F45}" type="presOf" srcId="{63712819-8131-4313-86E9-1B60CDA20E1B}" destId="{6A0F5D29-BEF7-4D44-9A9B-11D68EEC5D13}" srcOrd="0" destOrd="0" presId="urn:microsoft.com/office/officeart/2005/8/layout/hList7"/>
    <dgm:cxn modelId="{35C1FD93-233E-45F7-B578-43659E591FE4}" type="presOf" srcId="{2D989B06-23DA-4E61-B950-8C8B48BEEA85}" destId="{928B15DA-5E24-4B63-B3DF-F01581CC909C}" srcOrd="1" destOrd="0" presId="urn:microsoft.com/office/officeart/2005/8/layout/hList7"/>
    <dgm:cxn modelId="{CC99F19D-5A2A-4E88-A0F4-FA16A8A349AD}" srcId="{B93C6DC3-EBAC-4B8F-9256-30D917EB00BA}" destId="{B31B003A-F7FB-477C-8199-4CE4105ACE9E}" srcOrd="7" destOrd="0" parTransId="{FBAAD874-E9FB-497C-BDF0-D4407DB063AA}" sibTransId="{6944FD03-A83C-48DD-B2D8-350111172D43}"/>
    <dgm:cxn modelId="{19AB74BD-F14E-43DE-A9D9-90FB51B6B4DA}" type="presOf" srcId="{FE8E8F20-66F2-4E69-9312-B3493D814512}" destId="{D487B32E-FF53-43F0-A392-253A02FE4737}" srcOrd="1" destOrd="0" presId="urn:microsoft.com/office/officeart/2005/8/layout/hList7"/>
    <dgm:cxn modelId="{C341CFCA-F809-4013-8864-1C7DB4577899}" type="presOf" srcId="{B6B68ED2-5859-4E5B-9A0B-BA17075F3BC7}" destId="{8AB62DA2-8CC3-4F39-BE0D-EF2A983C59EE}" srcOrd="1" destOrd="0" presId="urn:microsoft.com/office/officeart/2005/8/layout/hList7"/>
    <dgm:cxn modelId="{9F5AE3CB-BD08-4C6B-A6F8-24DA731D018D}" type="presOf" srcId="{C1186152-94FC-4F73-9611-F50190C08339}" destId="{F3EDE33A-844D-4B2D-A37B-87E88EC0998F}" srcOrd="0" destOrd="0" presId="urn:microsoft.com/office/officeart/2005/8/layout/hList7"/>
    <dgm:cxn modelId="{1EBB3FD2-8EB7-44DC-8722-F53406E349F1}" type="presOf" srcId="{34019831-1A4D-4062-A23E-5E1CD326A215}" destId="{EDCC2027-79F7-4CD5-98BF-189397D428AE}" srcOrd="1" destOrd="0" presId="urn:microsoft.com/office/officeart/2005/8/layout/hList7"/>
    <dgm:cxn modelId="{6736EED2-86BB-437B-BE8B-7E266D759E00}" type="presOf" srcId="{B93C6DC3-EBAC-4B8F-9256-30D917EB00BA}" destId="{6C25BBCF-F4B9-463C-BA19-1071652F8C02}" srcOrd="0" destOrd="0" presId="urn:microsoft.com/office/officeart/2005/8/layout/hList7"/>
    <dgm:cxn modelId="{738E89D3-AAFE-4B67-8B98-07E0E669151E}" type="presOf" srcId="{FE8E8F20-66F2-4E69-9312-B3493D814512}" destId="{3747EAD4-D5AC-4C7B-8AF8-4BC2C746C20A}" srcOrd="0" destOrd="0" presId="urn:microsoft.com/office/officeart/2005/8/layout/hList7"/>
    <dgm:cxn modelId="{3F05F1DF-3988-4350-881A-850159403B72}" srcId="{B93C6DC3-EBAC-4B8F-9256-30D917EB00BA}" destId="{B6B68ED2-5859-4E5B-9A0B-BA17075F3BC7}" srcOrd="2" destOrd="0" parTransId="{D5E07D96-6664-4740-9981-22166E817D04}" sibTransId="{910BC989-00E0-4516-9D97-7087FAE628DB}"/>
    <dgm:cxn modelId="{B5A7C3E4-89BD-42E4-A1BC-B071DC2F3C1C}" type="presOf" srcId="{B31B003A-F7FB-477C-8199-4CE4105ACE9E}" destId="{F71BAAD3-CBF3-4569-A20B-B44D3B171199}" srcOrd="0" destOrd="0" presId="urn:microsoft.com/office/officeart/2005/8/layout/hList7"/>
    <dgm:cxn modelId="{4A3B91EC-45C8-4C86-AFD1-40CBCFD4EC6F}" type="presOf" srcId="{2D989B06-23DA-4E61-B950-8C8B48BEEA85}" destId="{CCD5DD5A-8673-4C2E-A0F6-5D55BC138F4B}" srcOrd="0" destOrd="0" presId="urn:microsoft.com/office/officeart/2005/8/layout/hList7"/>
    <dgm:cxn modelId="{49314AF1-373A-4B4D-96F0-01BD6AF3761C}" type="presOf" srcId="{B6B68ED2-5859-4E5B-9A0B-BA17075F3BC7}" destId="{00D9E857-BB17-4800-B2F0-503C685DECD6}" srcOrd="0" destOrd="0" presId="urn:microsoft.com/office/officeart/2005/8/layout/hList7"/>
    <dgm:cxn modelId="{F908BBF3-CE28-4ACD-8B1E-CD3AA2962D28}" srcId="{B93C6DC3-EBAC-4B8F-9256-30D917EB00BA}" destId="{2D989B06-23DA-4E61-B950-8C8B48BEEA85}" srcOrd="4" destOrd="0" parTransId="{4D47F725-F552-44DF-B020-63969CC30667}" sibTransId="{F91DFF49-21D4-4256-B5FF-B794472458AF}"/>
    <dgm:cxn modelId="{C1E92AF7-C2D9-4D2E-A05E-D745CA6E8E13}" type="presOf" srcId="{B31B003A-F7FB-477C-8199-4CE4105ACE9E}" destId="{7522BC61-824B-48D4-9D62-BD71FF996FFD}" srcOrd="1" destOrd="0" presId="urn:microsoft.com/office/officeart/2005/8/layout/hList7"/>
    <dgm:cxn modelId="{2E4C87EE-6412-471F-9B73-6B44364A97BC}" type="presParOf" srcId="{6C25BBCF-F4B9-463C-BA19-1071652F8C02}" destId="{3013924C-D6DC-4D82-AC0A-9CA534B58081}" srcOrd="0" destOrd="0" presId="urn:microsoft.com/office/officeart/2005/8/layout/hList7"/>
    <dgm:cxn modelId="{C05151DF-6072-4D68-9C00-95B590C5A3F8}" type="presParOf" srcId="{6C25BBCF-F4B9-463C-BA19-1071652F8C02}" destId="{75ADD191-3D79-4A27-AB95-2B27FF64D91F}" srcOrd="1" destOrd="0" presId="urn:microsoft.com/office/officeart/2005/8/layout/hList7"/>
    <dgm:cxn modelId="{42A6A8FE-1D5F-49A0-A7D8-C2104C380ABE}" type="presParOf" srcId="{75ADD191-3D79-4A27-AB95-2B27FF64D91F}" destId="{528D900B-5F3A-475D-9617-8D7E2A57CA6F}" srcOrd="0" destOrd="0" presId="urn:microsoft.com/office/officeart/2005/8/layout/hList7"/>
    <dgm:cxn modelId="{400A095F-EC6F-4FB5-ACCA-7E1D6D6BB620}" type="presParOf" srcId="{528D900B-5F3A-475D-9617-8D7E2A57CA6F}" destId="{EC671977-856D-4116-92FC-57A6586F40ED}" srcOrd="0" destOrd="0" presId="urn:microsoft.com/office/officeart/2005/8/layout/hList7"/>
    <dgm:cxn modelId="{2B274C74-4F73-49F0-828A-4EA71D2F94DA}" type="presParOf" srcId="{528D900B-5F3A-475D-9617-8D7E2A57CA6F}" destId="{C69D3279-BA17-467B-9211-6AF306834FD6}" srcOrd="1" destOrd="0" presId="urn:microsoft.com/office/officeart/2005/8/layout/hList7"/>
    <dgm:cxn modelId="{EDA9B1CD-5BB3-461F-BB64-032872FC1D02}" type="presParOf" srcId="{528D900B-5F3A-475D-9617-8D7E2A57CA6F}" destId="{79C5E7F9-A18C-4641-AA3B-DD896259FC0F}" srcOrd="2" destOrd="0" presId="urn:microsoft.com/office/officeart/2005/8/layout/hList7"/>
    <dgm:cxn modelId="{89E6820A-7C46-4D45-AF64-655683BCB9AB}" type="presParOf" srcId="{528D900B-5F3A-475D-9617-8D7E2A57CA6F}" destId="{E8205AFD-C2CA-467F-AFAF-35AC3480EB41}" srcOrd="3" destOrd="0" presId="urn:microsoft.com/office/officeart/2005/8/layout/hList7"/>
    <dgm:cxn modelId="{C37E26C8-DC17-40C5-AE30-3408A9933A18}" type="presParOf" srcId="{75ADD191-3D79-4A27-AB95-2B27FF64D91F}" destId="{B46ECBF1-3CCA-4C1A-984A-FBB9A537155D}" srcOrd="1" destOrd="0" presId="urn:microsoft.com/office/officeart/2005/8/layout/hList7"/>
    <dgm:cxn modelId="{346958F7-DAF1-4387-83FC-207F8B161B87}" type="presParOf" srcId="{75ADD191-3D79-4A27-AB95-2B27FF64D91F}" destId="{B20B3BD5-F935-4090-886F-2EF9F63AF700}" srcOrd="2" destOrd="0" presId="urn:microsoft.com/office/officeart/2005/8/layout/hList7"/>
    <dgm:cxn modelId="{83477626-9726-4123-943D-97F4ED729BCE}" type="presParOf" srcId="{B20B3BD5-F935-4090-886F-2EF9F63AF700}" destId="{5E5D6C56-CCAC-4639-A676-005AD703C565}" srcOrd="0" destOrd="0" presId="urn:microsoft.com/office/officeart/2005/8/layout/hList7"/>
    <dgm:cxn modelId="{B0B28FB0-FDA6-41C5-BF77-C478D6EB77CB}" type="presParOf" srcId="{B20B3BD5-F935-4090-886F-2EF9F63AF700}" destId="{EDCC2027-79F7-4CD5-98BF-189397D428AE}" srcOrd="1" destOrd="0" presId="urn:microsoft.com/office/officeart/2005/8/layout/hList7"/>
    <dgm:cxn modelId="{40246AA8-5105-4E66-85C5-FF1B25F70235}" type="presParOf" srcId="{B20B3BD5-F935-4090-886F-2EF9F63AF700}" destId="{ABD7CE1D-C787-4917-8AA0-CB4104F0AC64}" srcOrd="2" destOrd="0" presId="urn:microsoft.com/office/officeart/2005/8/layout/hList7"/>
    <dgm:cxn modelId="{5D60450F-F6E5-413F-9F2B-EFA6FB49ED70}" type="presParOf" srcId="{B20B3BD5-F935-4090-886F-2EF9F63AF700}" destId="{1D6D4BBD-1FD2-4B49-AC03-61E31ED68B8D}" srcOrd="3" destOrd="0" presId="urn:microsoft.com/office/officeart/2005/8/layout/hList7"/>
    <dgm:cxn modelId="{211284BC-D111-4E3C-8450-0CCEF6FB6819}" type="presParOf" srcId="{75ADD191-3D79-4A27-AB95-2B27FF64D91F}" destId="{0AADE0F9-426E-4A47-8BE6-8F009DFDEBB5}" srcOrd="3" destOrd="0" presId="urn:microsoft.com/office/officeart/2005/8/layout/hList7"/>
    <dgm:cxn modelId="{6EA88CD6-141B-4730-A4B2-D038248204A6}" type="presParOf" srcId="{75ADD191-3D79-4A27-AB95-2B27FF64D91F}" destId="{095F11CE-3699-48DF-AD34-BEE87BDD2CDA}" srcOrd="4" destOrd="0" presId="urn:microsoft.com/office/officeart/2005/8/layout/hList7"/>
    <dgm:cxn modelId="{0BE8E0ED-7E0C-4D3C-B308-CA2CE56E5348}" type="presParOf" srcId="{095F11CE-3699-48DF-AD34-BEE87BDD2CDA}" destId="{00D9E857-BB17-4800-B2F0-503C685DECD6}" srcOrd="0" destOrd="0" presId="urn:microsoft.com/office/officeart/2005/8/layout/hList7"/>
    <dgm:cxn modelId="{5B9CA89B-8BD0-44F9-859D-F2903796D48F}" type="presParOf" srcId="{095F11CE-3699-48DF-AD34-BEE87BDD2CDA}" destId="{8AB62DA2-8CC3-4F39-BE0D-EF2A983C59EE}" srcOrd="1" destOrd="0" presId="urn:microsoft.com/office/officeart/2005/8/layout/hList7"/>
    <dgm:cxn modelId="{FDA5E413-3FED-43DF-BDF9-FD66CDD81B03}" type="presParOf" srcId="{095F11CE-3699-48DF-AD34-BEE87BDD2CDA}" destId="{163A1981-1311-414A-8F66-E39F9FE43627}" srcOrd="2" destOrd="0" presId="urn:microsoft.com/office/officeart/2005/8/layout/hList7"/>
    <dgm:cxn modelId="{A44FFECD-C394-49C6-8750-3CDF0E7CA600}" type="presParOf" srcId="{095F11CE-3699-48DF-AD34-BEE87BDD2CDA}" destId="{C6CD1AFA-7F1F-4808-A01D-CE242F080E4C}" srcOrd="3" destOrd="0" presId="urn:microsoft.com/office/officeart/2005/8/layout/hList7"/>
    <dgm:cxn modelId="{1F696101-3836-44DB-952A-980583D9AE3B}" type="presParOf" srcId="{75ADD191-3D79-4A27-AB95-2B27FF64D91F}" destId="{88FE48E5-3E7A-40BA-9981-31E9044B9D0A}" srcOrd="5" destOrd="0" presId="urn:microsoft.com/office/officeart/2005/8/layout/hList7"/>
    <dgm:cxn modelId="{2547E337-17D1-4905-8851-AAF795253B2C}" type="presParOf" srcId="{75ADD191-3D79-4A27-AB95-2B27FF64D91F}" destId="{55A84E6E-7B0D-4355-953E-9616BDFB58AD}" srcOrd="6" destOrd="0" presId="urn:microsoft.com/office/officeart/2005/8/layout/hList7"/>
    <dgm:cxn modelId="{C6769F01-DBD6-42F2-AF00-92A4920641A4}" type="presParOf" srcId="{55A84E6E-7B0D-4355-953E-9616BDFB58AD}" destId="{3747EAD4-D5AC-4C7B-8AF8-4BC2C746C20A}" srcOrd="0" destOrd="0" presId="urn:microsoft.com/office/officeart/2005/8/layout/hList7"/>
    <dgm:cxn modelId="{43EBA8EC-3A44-4D73-9076-E236B763DC7E}" type="presParOf" srcId="{55A84E6E-7B0D-4355-953E-9616BDFB58AD}" destId="{D487B32E-FF53-43F0-A392-253A02FE4737}" srcOrd="1" destOrd="0" presId="urn:microsoft.com/office/officeart/2005/8/layout/hList7"/>
    <dgm:cxn modelId="{08313904-290B-4D41-90D2-6FBAF499850D}" type="presParOf" srcId="{55A84E6E-7B0D-4355-953E-9616BDFB58AD}" destId="{94DCAFBC-EA4C-46B1-88B5-713C4F9EAF86}" srcOrd="2" destOrd="0" presId="urn:microsoft.com/office/officeart/2005/8/layout/hList7"/>
    <dgm:cxn modelId="{41C87132-B9A8-46DA-8CD6-FF05693CE0A0}" type="presParOf" srcId="{55A84E6E-7B0D-4355-953E-9616BDFB58AD}" destId="{38315442-C100-4A25-8A36-4426464F8329}" srcOrd="3" destOrd="0" presId="urn:microsoft.com/office/officeart/2005/8/layout/hList7"/>
    <dgm:cxn modelId="{75AAB565-9960-44DB-AE62-C7CF9E8107FE}" type="presParOf" srcId="{75ADD191-3D79-4A27-AB95-2B27FF64D91F}" destId="{82B2230A-D269-47E4-864D-6D31EC6A513C}" srcOrd="7" destOrd="0" presId="urn:microsoft.com/office/officeart/2005/8/layout/hList7"/>
    <dgm:cxn modelId="{A838F8E1-6310-449A-829E-6BDCD42F19A6}" type="presParOf" srcId="{75ADD191-3D79-4A27-AB95-2B27FF64D91F}" destId="{003641D1-CDC2-4780-AF71-697092B24850}" srcOrd="8" destOrd="0" presId="urn:microsoft.com/office/officeart/2005/8/layout/hList7"/>
    <dgm:cxn modelId="{B99E28C9-4106-4148-81C9-CCA3A6936F96}" type="presParOf" srcId="{003641D1-CDC2-4780-AF71-697092B24850}" destId="{CCD5DD5A-8673-4C2E-A0F6-5D55BC138F4B}" srcOrd="0" destOrd="0" presId="urn:microsoft.com/office/officeart/2005/8/layout/hList7"/>
    <dgm:cxn modelId="{BE8BFD4F-06A5-4482-A799-C5711A4F1213}" type="presParOf" srcId="{003641D1-CDC2-4780-AF71-697092B24850}" destId="{928B15DA-5E24-4B63-B3DF-F01581CC909C}" srcOrd="1" destOrd="0" presId="urn:microsoft.com/office/officeart/2005/8/layout/hList7"/>
    <dgm:cxn modelId="{7E51BACF-62F9-48A8-BDEE-BB9B59B08F82}" type="presParOf" srcId="{003641D1-CDC2-4780-AF71-697092B24850}" destId="{D109CABC-3682-4A84-B9DE-2D7FA6538D10}" srcOrd="2" destOrd="0" presId="urn:microsoft.com/office/officeart/2005/8/layout/hList7"/>
    <dgm:cxn modelId="{F39C6E73-3500-497E-BE15-28952104AFE0}" type="presParOf" srcId="{003641D1-CDC2-4780-AF71-697092B24850}" destId="{F2BD35AC-977A-4FA3-BAEB-FCD77D3EE3EE}" srcOrd="3" destOrd="0" presId="urn:microsoft.com/office/officeart/2005/8/layout/hList7"/>
    <dgm:cxn modelId="{9243BF9D-6173-4DEE-8484-47677A9B11D4}" type="presParOf" srcId="{75ADD191-3D79-4A27-AB95-2B27FF64D91F}" destId="{93A1A291-F301-4262-90A1-88F1610C8D24}" srcOrd="9" destOrd="0" presId="urn:microsoft.com/office/officeart/2005/8/layout/hList7"/>
    <dgm:cxn modelId="{2F26B9D2-0E32-432F-8C2F-BC8B069F3E94}" type="presParOf" srcId="{75ADD191-3D79-4A27-AB95-2B27FF64D91F}" destId="{1BC1C173-9CB8-40E5-8421-BF49D5D08F80}" srcOrd="10" destOrd="0" presId="urn:microsoft.com/office/officeart/2005/8/layout/hList7"/>
    <dgm:cxn modelId="{6692F583-86B5-4A7F-A910-31C990709253}" type="presParOf" srcId="{1BC1C173-9CB8-40E5-8421-BF49D5D08F80}" destId="{F3EDE33A-844D-4B2D-A37B-87E88EC0998F}" srcOrd="0" destOrd="0" presId="urn:microsoft.com/office/officeart/2005/8/layout/hList7"/>
    <dgm:cxn modelId="{695A105E-22A4-4CB7-BAEA-05CED0A13DDD}" type="presParOf" srcId="{1BC1C173-9CB8-40E5-8421-BF49D5D08F80}" destId="{84C117C9-6966-4AF6-9047-9B55055D5048}" srcOrd="1" destOrd="0" presId="urn:microsoft.com/office/officeart/2005/8/layout/hList7"/>
    <dgm:cxn modelId="{81E3C8F6-4C28-4640-A648-429EDFC68279}" type="presParOf" srcId="{1BC1C173-9CB8-40E5-8421-BF49D5D08F80}" destId="{4FC8C876-CDB7-4093-91B2-40F70CDB524F}" srcOrd="2" destOrd="0" presId="urn:microsoft.com/office/officeart/2005/8/layout/hList7"/>
    <dgm:cxn modelId="{C859E441-3788-434A-B3D0-7066FDD09876}" type="presParOf" srcId="{1BC1C173-9CB8-40E5-8421-BF49D5D08F80}" destId="{2CB4470E-90C1-464E-8096-E27BAF768049}" srcOrd="3" destOrd="0" presId="urn:microsoft.com/office/officeart/2005/8/layout/hList7"/>
    <dgm:cxn modelId="{C7DDB045-5A1A-4992-93A3-45AB91CD47EB}" type="presParOf" srcId="{75ADD191-3D79-4A27-AB95-2B27FF64D91F}" destId="{6A0F5D29-BEF7-4D44-9A9B-11D68EEC5D13}" srcOrd="11" destOrd="0" presId="urn:microsoft.com/office/officeart/2005/8/layout/hList7"/>
    <dgm:cxn modelId="{82EDE677-E03C-4476-99EC-27D064FC1385}" type="presParOf" srcId="{75ADD191-3D79-4A27-AB95-2B27FF64D91F}" destId="{F88A8F45-0633-4A3F-9D62-53C4CD10308A}" srcOrd="12" destOrd="0" presId="urn:microsoft.com/office/officeart/2005/8/layout/hList7"/>
    <dgm:cxn modelId="{489033FD-BA1F-48E7-88FA-A5A58637F13D}" type="presParOf" srcId="{F88A8F45-0633-4A3F-9D62-53C4CD10308A}" destId="{CE17358B-E54B-4FAA-8EA0-6AF1C5BADBA3}" srcOrd="0" destOrd="0" presId="urn:microsoft.com/office/officeart/2005/8/layout/hList7"/>
    <dgm:cxn modelId="{F7E528DF-8DC1-44B0-86D4-9AB2BBE0946D}" type="presParOf" srcId="{F88A8F45-0633-4A3F-9D62-53C4CD10308A}" destId="{556C2BDB-A1D9-4335-8DAA-238F958540D9}" srcOrd="1" destOrd="0" presId="urn:microsoft.com/office/officeart/2005/8/layout/hList7"/>
    <dgm:cxn modelId="{DA46DA1F-AFC9-4361-8BFC-2D788A33060C}" type="presParOf" srcId="{F88A8F45-0633-4A3F-9D62-53C4CD10308A}" destId="{4A6AFF4F-742B-4587-A642-2EA94A2A43EC}" srcOrd="2" destOrd="0" presId="urn:microsoft.com/office/officeart/2005/8/layout/hList7"/>
    <dgm:cxn modelId="{801D8191-8076-4452-9A35-3FE70D995B56}" type="presParOf" srcId="{F88A8F45-0633-4A3F-9D62-53C4CD10308A}" destId="{F9598459-EAAA-409B-8391-B58056788CB6}" srcOrd="3" destOrd="0" presId="urn:microsoft.com/office/officeart/2005/8/layout/hList7"/>
    <dgm:cxn modelId="{73C9C438-AF3A-43BA-983F-1D9F669C79A5}" type="presParOf" srcId="{75ADD191-3D79-4A27-AB95-2B27FF64D91F}" destId="{45520867-47AE-4EDF-B922-D95FAAC5BE8E}" srcOrd="13" destOrd="0" presId="urn:microsoft.com/office/officeart/2005/8/layout/hList7"/>
    <dgm:cxn modelId="{32C2A3A2-9D13-4A5F-A484-1A4B0F088D52}" type="presParOf" srcId="{75ADD191-3D79-4A27-AB95-2B27FF64D91F}" destId="{56151183-4777-4FE7-83C9-C6BF8CF2B129}" srcOrd="14" destOrd="0" presId="urn:microsoft.com/office/officeart/2005/8/layout/hList7"/>
    <dgm:cxn modelId="{7C4324CB-DBA8-4B53-95B7-BB7AE2C22032}" type="presParOf" srcId="{56151183-4777-4FE7-83C9-C6BF8CF2B129}" destId="{F71BAAD3-CBF3-4569-A20B-B44D3B171199}" srcOrd="0" destOrd="0" presId="urn:microsoft.com/office/officeart/2005/8/layout/hList7"/>
    <dgm:cxn modelId="{68960471-566F-40A2-9F57-AF9F5404DE91}" type="presParOf" srcId="{56151183-4777-4FE7-83C9-C6BF8CF2B129}" destId="{7522BC61-824B-48D4-9D62-BD71FF996FFD}" srcOrd="1" destOrd="0" presId="urn:microsoft.com/office/officeart/2005/8/layout/hList7"/>
    <dgm:cxn modelId="{FB96177C-6DF9-4D6E-ACDA-1C62209850FF}" type="presParOf" srcId="{56151183-4777-4FE7-83C9-C6BF8CF2B129}" destId="{6AEB1F70-C30B-4F5B-BF30-227C93EC10B8}" srcOrd="2" destOrd="0" presId="urn:microsoft.com/office/officeart/2005/8/layout/hList7"/>
    <dgm:cxn modelId="{C42CD5DB-6512-4723-AD9D-F5C92DDB03CE}" type="presParOf" srcId="{56151183-4777-4FE7-83C9-C6BF8CF2B129}" destId="{3B2D626F-21AC-4D72-9B45-CAF46CA2BB6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853B03-87E1-456E-B87C-8F5A4C23CE5E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8D0C259F-90D1-41AB-958F-55C959AC1470}">
      <dgm:prSet/>
      <dgm:spPr/>
      <dgm:t>
        <a:bodyPr/>
        <a:lstStyle/>
        <a:p>
          <a:r>
            <a:rPr lang="tr-TR">
              <a:solidFill>
                <a:schemeClr val="tx1">
                  <a:lumMod val="95000"/>
                  <a:lumOff val="5000"/>
                </a:schemeClr>
              </a:solidFill>
              <a:latin typeface="Bahnschrift Light Condensed" panose="020B0502040204020203" pitchFamily="34" charset="0"/>
            </a:rPr>
            <a:t>Sınavlar genel olarak Haziran ayının 2. haftası hafta sonu yapılır.</a:t>
          </a:r>
        </a:p>
      </dgm:t>
    </dgm:pt>
    <dgm:pt modelId="{EF39D6F3-5967-4E21-A0F9-F2346A18CDFB}" type="parTrans" cxnId="{EE7AFA9A-C306-45F7-8AE4-1262DC325D4F}">
      <dgm:prSet/>
      <dgm:spPr/>
      <dgm:t>
        <a:bodyPr/>
        <a:lstStyle/>
        <a:p>
          <a:endParaRPr lang="tr-TR">
            <a:solidFill>
              <a:schemeClr val="tx1">
                <a:lumMod val="95000"/>
                <a:lumOff val="5000"/>
              </a:schemeClr>
            </a:solidFill>
            <a:latin typeface="Bahnschrift Light Condensed" panose="020B0502040204020203" pitchFamily="34" charset="0"/>
          </a:endParaRPr>
        </a:p>
      </dgm:t>
    </dgm:pt>
    <dgm:pt modelId="{0613BAB1-BBBD-44A0-AC72-D2E146CA5707}" type="sibTrans" cxnId="{EE7AFA9A-C306-45F7-8AE4-1262DC325D4F}">
      <dgm:prSet/>
      <dgm:spPr/>
      <dgm:t>
        <a:bodyPr/>
        <a:lstStyle/>
        <a:p>
          <a:endParaRPr lang="tr-TR">
            <a:solidFill>
              <a:schemeClr val="tx1">
                <a:lumMod val="95000"/>
                <a:lumOff val="5000"/>
              </a:schemeClr>
            </a:solidFill>
            <a:latin typeface="Bahnschrift Light Condensed" panose="020B0502040204020203" pitchFamily="34" charset="0"/>
          </a:endParaRPr>
        </a:p>
      </dgm:t>
    </dgm:pt>
    <dgm:pt modelId="{30BD5710-0AA7-4015-9792-F7BFA2386C9D}">
      <dgm:prSet/>
      <dgm:spPr/>
      <dgm:t>
        <a:bodyPr/>
        <a:lstStyle/>
        <a:p>
          <a:r>
            <a:rPr lang="tr-TR">
              <a:solidFill>
                <a:schemeClr val="tx1">
                  <a:lumMod val="95000"/>
                  <a:lumOff val="5000"/>
                </a:schemeClr>
              </a:solidFill>
              <a:latin typeface="Bahnschrift Light Condensed" panose="020B0502040204020203" pitchFamily="34" charset="0"/>
            </a:rPr>
            <a:t>Sınava giren adaylar sabah oturumu için saat:10:00’dan öğleden sonra oturumu içinde 15:30’dan sonra sınav salonuna alınmazlar.</a:t>
          </a:r>
        </a:p>
      </dgm:t>
    </dgm:pt>
    <dgm:pt modelId="{7D85CD1C-3B1A-4DFA-97D3-67DECAA8451D}" type="parTrans" cxnId="{800E7218-5169-4A3B-B78D-487904DBEA33}">
      <dgm:prSet/>
      <dgm:spPr/>
      <dgm:t>
        <a:bodyPr/>
        <a:lstStyle/>
        <a:p>
          <a:endParaRPr lang="tr-TR">
            <a:solidFill>
              <a:schemeClr val="tx1">
                <a:lumMod val="95000"/>
                <a:lumOff val="5000"/>
              </a:schemeClr>
            </a:solidFill>
            <a:latin typeface="Bahnschrift Light Condensed" panose="020B0502040204020203" pitchFamily="34" charset="0"/>
          </a:endParaRPr>
        </a:p>
      </dgm:t>
    </dgm:pt>
    <dgm:pt modelId="{443220E2-D61A-4487-B0FE-DB0A51356E28}" type="sibTrans" cxnId="{800E7218-5169-4A3B-B78D-487904DBEA33}">
      <dgm:prSet/>
      <dgm:spPr/>
      <dgm:t>
        <a:bodyPr/>
        <a:lstStyle/>
        <a:p>
          <a:endParaRPr lang="tr-TR">
            <a:solidFill>
              <a:schemeClr val="tx1">
                <a:lumMod val="95000"/>
                <a:lumOff val="5000"/>
              </a:schemeClr>
            </a:solidFill>
            <a:latin typeface="Bahnschrift Light Condensed" panose="020B0502040204020203" pitchFamily="34" charset="0"/>
          </a:endParaRPr>
        </a:p>
      </dgm:t>
    </dgm:pt>
    <dgm:pt modelId="{BAD63277-4567-4DA5-A720-E671A19ED61E}">
      <dgm:prSet/>
      <dgm:spPr/>
      <dgm:t>
        <a:bodyPr/>
        <a:lstStyle/>
        <a:p>
          <a:r>
            <a:rPr lang="tr-TR">
              <a:solidFill>
                <a:schemeClr val="tx1">
                  <a:lumMod val="95000"/>
                  <a:lumOff val="5000"/>
                </a:schemeClr>
              </a:solidFill>
              <a:latin typeface="Bahnschrift Light Condensed" panose="020B0502040204020203" pitchFamily="34" charset="0"/>
            </a:rPr>
            <a:t>Oturum ücreti 2022 yılına ait her bir oturum için 115 TL olup ücretler sonraki yıllar için ÖSYM tarafından yeniden belirlenir</a:t>
          </a:r>
        </a:p>
      </dgm:t>
    </dgm:pt>
    <dgm:pt modelId="{ED128FD5-C728-403C-8B2B-073D88EBDA2C}" type="parTrans" cxnId="{3D30EBD8-CFAC-49A7-BB44-BE05CADE6767}">
      <dgm:prSet/>
      <dgm:spPr/>
      <dgm:t>
        <a:bodyPr/>
        <a:lstStyle/>
        <a:p>
          <a:endParaRPr lang="tr-TR">
            <a:solidFill>
              <a:schemeClr val="tx1">
                <a:lumMod val="95000"/>
                <a:lumOff val="5000"/>
              </a:schemeClr>
            </a:solidFill>
            <a:latin typeface="Bahnschrift Light Condensed" panose="020B0502040204020203" pitchFamily="34" charset="0"/>
          </a:endParaRPr>
        </a:p>
      </dgm:t>
    </dgm:pt>
    <dgm:pt modelId="{84DE50A9-F282-4195-828E-479F8ECFFC3E}" type="sibTrans" cxnId="{3D30EBD8-CFAC-49A7-BB44-BE05CADE6767}">
      <dgm:prSet/>
      <dgm:spPr/>
      <dgm:t>
        <a:bodyPr/>
        <a:lstStyle/>
        <a:p>
          <a:endParaRPr lang="tr-TR">
            <a:solidFill>
              <a:schemeClr val="tx1">
                <a:lumMod val="95000"/>
                <a:lumOff val="5000"/>
              </a:schemeClr>
            </a:solidFill>
            <a:latin typeface="Bahnschrift Light Condensed" panose="020B0502040204020203" pitchFamily="34" charset="0"/>
          </a:endParaRPr>
        </a:p>
      </dgm:t>
    </dgm:pt>
    <dgm:pt modelId="{31E27FE1-4E49-4340-ABDE-5ADC20A38D32}">
      <dgm:prSet/>
      <dgm:spPr/>
      <dgm:t>
        <a:bodyPr/>
        <a:lstStyle/>
        <a:p>
          <a:r>
            <a:rPr lang="tr-TR">
              <a:solidFill>
                <a:schemeClr val="tx1">
                  <a:lumMod val="95000"/>
                  <a:lumOff val="5000"/>
                </a:schemeClr>
              </a:solidFill>
              <a:latin typeface="Bahnschrift Light Condensed" panose="020B0502040204020203" pitchFamily="34" charset="0"/>
            </a:rPr>
            <a:t>Sınava katılan adaylar için sınava giriş evrakı ile birlikte fotoğrafı güncel olan Yeni Nüfus cüzdanı veya geçerliliği olan pasaport istenmektedir.</a:t>
          </a:r>
        </a:p>
      </dgm:t>
    </dgm:pt>
    <dgm:pt modelId="{1A848783-A9E8-47FD-83F0-CCFF41C6432C}" type="parTrans" cxnId="{676A2751-7995-425B-8B60-63F10DC2C749}">
      <dgm:prSet/>
      <dgm:spPr/>
      <dgm:t>
        <a:bodyPr/>
        <a:lstStyle/>
        <a:p>
          <a:endParaRPr lang="tr-TR">
            <a:solidFill>
              <a:schemeClr val="tx1">
                <a:lumMod val="95000"/>
                <a:lumOff val="5000"/>
              </a:schemeClr>
            </a:solidFill>
            <a:latin typeface="Bahnschrift Light Condensed" panose="020B0502040204020203" pitchFamily="34" charset="0"/>
          </a:endParaRPr>
        </a:p>
      </dgm:t>
    </dgm:pt>
    <dgm:pt modelId="{184ADD3D-AFE5-4D22-96D1-FB71B8DA4A21}" type="sibTrans" cxnId="{676A2751-7995-425B-8B60-63F10DC2C749}">
      <dgm:prSet/>
      <dgm:spPr/>
      <dgm:t>
        <a:bodyPr/>
        <a:lstStyle/>
        <a:p>
          <a:endParaRPr lang="tr-TR">
            <a:solidFill>
              <a:schemeClr val="tx1">
                <a:lumMod val="95000"/>
                <a:lumOff val="5000"/>
              </a:schemeClr>
            </a:solidFill>
            <a:latin typeface="Bahnschrift Light Condensed" panose="020B0502040204020203" pitchFamily="34" charset="0"/>
          </a:endParaRPr>
        </a:p>
      </dgm:t>
    </dgm:pt>
    <dgm:pt modelId="{AF580D5A-E65C-47BF-B9DA-F06C92B9CF14}" type="pres">
      <dgm:prSet presAssocID="{E9853B03-87E1-456E-B87C-8F5A4C23CE5E}" presName="Name0" presStyleCnt="0">
        <dgm:presLayoutVars>
          <dgm:chMax val="7"/>
          <dgm:chPref val="7"/>
          <dgm:dir/>
        </dgm:presLayoutVars>
      </dgm:prSet>
      <dgm:spPr/>
    </dgm:pt>
    <dgm:pt modelId="{1C4FF61E-42D0-4F5F-9849-7CB36A536424}" type="pres">
      <dgm:prSet presAssocID="{E9853B03-87E1-456E-B87C-8F5A4C23CE5E}" presName="Name1" presStyleCnt="0"/>
      <dgm:spPr/>
    </dgm:pt>
    <dgm:pt modelId="{9E8BF442-9AAB-46B9-8444-6DCD6142876E}" type="pres">
      <dgm:prSet presAssocID="{E9853B03-87E1-456E-B87C-8F5A4C23CE5E}" presName="cycle" presStyleCnt="0"/>
      <dgm:spPr/>
    </dgm:pt>
    <dgm:pt modelId="{4E41A78E-5B49-4B08-8EA7-6FBA5BD19D4C}" type="pres">
      <dgm:prSet presAssocID="{E9853B03-87E1-456E-B87C-8F5A4C23CE5E}" presName="srcNode" presStyleLbl="node1" presStyleIdx="0" presStyleCnt="4"/>
      <dgm:spPr/>
    </dgm:pt>
    <dgm:pt modelId="{0B9A0CC3-0B8D-4387-A537-3ACC97EA37C6}" type="pres">
      <dgm:prSet presAssocID="{E9853B03-87E1-456E-B87C-8F5A4C23CE5E}" presName="conn" presStyleLbl="parChTrans1D2" presStyleIdx="0" presStyleCnt="1"/>
      <dgm:spPr/>
    </dgm:pt>
    <dgm:pt modelId="{FAF291FD-463D-4812-9B19-37923E25F5B1}" type="pres">
      <dgm:prSet presAssocID="{E9853B03-87E1-456E-B87C-8F5A4C23CE5E}" presName="extraNode" presStyleLbl="node1" presStyleIdx="0" presStyleCnt="4"/>
      <dgm:spPr/>
    </dgm:pt>
    <dgm:pt modelId="{B705892E-1503-4BE1-8335-999537E5321B}" type="pres">
      <dgm:prSet presAssocID="{E9853B03-87E1-456E-B87C-8F5A4C23CE5E}" presName="dstNode" presStyleLbl="node1" presStyleIdx="0" presStyleCnt="4"/>
      <dgm:spPr/>
    </dgm:pt>
    <dgm:pt modelId="{47EABC8B-7A4F-4F70-A934-3D24564E913C}" type="pres">
      <dgm:prSet presAssocID="{8D0C259F-90D1-41AB-958F-55C959AC1470}" presName="text_1" presStyleLbl="node1" presStyleIdx="0" presStyleCnt="4">
        <dgm:presLayoutVars>
          <dgm:bulletEnabled val="1"/>
        </dgm:presLayoutVars>
      </dgm:prSet>
      <dgm:spPr/>
    </dgm:pt>
    <dgm:pt modelId="{F237846F-E1DE-4C9B-8803-C200C8573E7A}" type="pres">
      <dgm:prSet presAssocID="{8D0C259F-90D1-41AB-958F-55C959AC1470}" presName="accent_1" presStyleCnt="0"/>
      <dgm:spPr/>
    </dgm:pt>
    <dgm:pt modelId="{C48DBF67-B956-4D52-BE36-B6EB03768D65}" type="pres">
      <dgm:prSet presAssocID="{8D0C259F-90D1-41AB-958F-55C959AC1470}" presName="accentRepeatNode" presStyleLbl="solidFgAcc1" presStyleIdx="0" presStyleCnt="4"/>
      <dgm:spPr>
        <a:blipFill rotWithShape="0">
          <a:blip xmlns:r="http://schemas.openxmlformats.org/officeDocument/2006/relationships" r:embed="rId1"/>
          <a:srcRect/>
          <a:stretch>
            <a:fillRect l="-39000" r="-39000"/>
          </a:stretch>
        </a:blipFill>
      </dgm:spPr>
    </dgm:pt>
    <dgm:pt modelId="{7ADC5073-CF6B-405A-9AC0-7CF9087714A8}" type="pres">
      <dgm:prSet presAssocID="{30BD5710-0AA7-4015-9792-F7BFA2386C9D}" presName="text_2" presStyleLbl="node1" presStyleIdx="1" presStyleCnt="4">
        <dgm:presLayoutVars>
          <dgm:bulletEnabled val="1"/>
        </dgm:presLayoutVars>
      </dgm:prSet>
      <dgm:spPr/>
    </dgm:pt>
    <dgm:pt modelId="{9AAA0291-8CAA-4B17-AB5F-5ABB4FC92F2B}" type="pres">
      <dgm:prSet presAssocID="{30BD5710-0AA7-4015-9792-F7BFA2386C9D}" presName="accent_2" presStyleCnt="0"/>
      <dgm:spPr/>
    </dgm:pt>
    <dgm:pt modelId="{1A06FD4F-1AC0-4E66-8AED-119A9A1F97E7}" type="pres">
      <dgm:prSet presAssocID="{30BD5710-0AA7-4015-9792-F7BFA2386C9D}" presName="accentRepeatNode" presStyleLbl="solidFgAcc1" presStyleIdx="1" presStyleCnt="4"/>
      <dgm:spPr>
        <a:blipFill rotWithShape="0">
          <a:blip xmlns:r="http://schemas.openxmlformats.org/officeDocument/2006/relationships" r:embed="rId2"/>
          <a:srcRect/>
          <a:stretch>
            <a:fillRect l="-39000" r="-39000"/>
          </a:stretch>
        </a:blipFill>
      </dgm:spPr>
    </dgm:pt>
    <dgm:pt modelId="{DA9B273B-A2C6-42CE-BE43-76FC60A5BF6B}" type="pres">
      <dgm:prSet presAssocID="{BAD63277-4567-4DA5-A720-E671A19ED61E}" presName="text_3" presStyleLbl="node1" presStyleIdx="2" presStyleCnt="4">
        <dgm:presLayoutVars>
          <dgm:bulletEnabled val="1"/>
        </dgm:presLayoutVars>
      </dgm:prSet>
      <dgm:spPr/>
    </dgm:pt>
    <dgm:pt modelId="{659442E9-D8AD-4DB8-AF69-3D3D28A8EF13}" type="pres">
      <dgm:prSet presAssocID="{BAD63277-4567-4DA5-A720-E671A19ED61E}" presName="accent_3" presStyleCnt="0"/>
      <dgm:spPr/>
    </dgm:pt>
    <dgm:pt modelId="{3659366B-5504-43FB-9A36-7CC1C31F1FF1}" type="pres">
      <dgm:prSet presAssocID="{BAD63277-4567-4DA5-A720-E671A19ED61E}" presName="accentRepeatNode" presStyleLbl="solidFgAcc1" presStyleIdx="2" presStyleCnt="4"/>
      <dgm:spPr>
        <a:blipFill rotWithShape="0">
          <a:blip xmlns:r="http://schemas.openxmlformats.org/officeDocument/2006/relationships" r:embed="rId3"/>
          <a:srcRect/>
          <a:stretch>
            <a:fillRect l="-39000" r="-39000"/>
          </a:stretch>
        </a:blipFill>
      </dgm:spPr>
    </dgm:pt>
    <dgm:pt modelId="{73DD724D-CF71-4078-B1CA-7137AD5AE679}" type="pres">
      <dgm:prSet presAssocID="{31E27FE1-4E49-4340-ABDE-5ADC20A38D32}" presName="text_4" presStyleLbl="node1" presStyleIdx="3" presStyleCnt="4">
        <dgm:presLayoutVars>
          <dgm:bulletEnabled val="1"/>
        </dgm:presLayoutVars>
      </dgm:prSet>
      <dgm:spPr/>
    </dgm:pt>
    <dgm:pt modelId="{22BE4329-18E1-445C-87E0-5EECF5142C27}" type="pres">
      <dgm:prSet presAssocID="{31E27FE1-4E49-4340-ABDE-5ADC20A38D32}" presName="accent_4" presStyleCnt="0"/>
      <dgm:spPr/>
    </dgm:pt>
    <dgm:pt modelId="{DB66AC63-3C55-4087-B8C1-4D7C6C5BF353}" type="pres">
      <dgm:prSet presAssocID="{31E27FE1-4E49-4340-ABDE-5ADC20A38D32}" presName="accentRepeatNode" presStyleLbl="solidFgAcc1" presStyleIdx="3" presStyleCnt="4"/>
      <dgm:spPr>
        <a:blipFill rotWithShape="0">
          <a:blip xmlns:r="http://schemas.openxmlformats.org/officeDocument/2006/relationships" r:embed="rId4"/>
          <a:srcRect/>
          <a:stretch>
            <a:fillRect l="-25000" r="-25000"/>
          </a:stretch>
        </a:blipFill>
      </dgm:spPr>
    </dgm:pt>
  </dgm:ptLst>
  <dgm:cxnLst>
    <dgm:cxn modelId="{D2202109-BE4A-4384-AC27-7287E455261E}" type="presOf" srcId="{31E27FE1-4E49-4340-ABDE-5ADC20A38D32}" destId="{73DD724D-CF71-4078-B1CA-7137AD5AE679}" srcOrd="0" destOrd="0" presId="urn:microsoft.com/office/officeart/2008/layout/VerticalCurvedList"/>
    <dgm:cxn modelId="{F5A80410-A22E-46A8-BDED-722D759F635C}" type="presOf" srcId="{0613BAB1-BBBD-44A0-AC72-D2E146CA5707}" destId="{0B9A0CC3-0B8D-4387-A537-3ACC97EA37C6}" srcOrd="0" destOrd="0" presId="urn:microsoft.com/office/officeart/2008/layout/VerticalCurvedList"/>
    <dgm:cxn modelId="{800E7218-5169-4A3B-B78D-487904DBEA33}" srcId="{E9853B03-87E1-456E-B87C-8F5A4C23CE5E}" destId="{30BD5710-0AA7-4015-9792-F7BFA2386C9D}" srcOrd="1" destOrd="0" parTransId="{7D85CD1C-3B1A-4DFA-97D3-67DECAA8451D}" sibTransId="{443220E2-D61A-4487-B0FE-DB0A51356E28}"/>
    <dgm:cxn modelId="{255C0365-41EB-480F-9ED0-0170CAE30711}" type="presOf" srcId="{30BD5710-0AA7-4015-9792-F7BFA2386C9D}" destId="{7ADC5073-CF6B-405A-9AC0-7CF9087714A8}" srcOrd="0" destOrd="0" presId="urn:microsoft.com/office/officeart/2008/layout/VerticalCurvedList"/>
    <dgm:cxn modelId="{676A2751-7995-425B-8B60-63F10DC2C749}" srcId="{E9853B03-87E1-456E-B87C-8F5A4C23CE5E}" destId="{31E27FE1-4E49-4340-ABDE-5ADC20A38D32}" srcOrd="3" destOrd="0" parTransId="{1A848783-A9E8-47FD-83F0-CCFF41C6432C}" sibTransId="{184ADD3D-AFE5-4D22-96D1-FB71B8DA4A21}"/>
    <dgm:cxn modelId="{EE7AFA9A-C306-45F7-8AE4-1262DC325D4F}" srcId="{E9853B03-87E1-456E-B87C-8F5A4C23CE5E}" destId="{8D0C259F-90D1-41AB-958F-55C959AC1470}" srcOrd="0" destOrd="0" parTransId="{EF39D6F3-5967-4E21-A0F9-F2346A18CDFB}" sibTransId="{0613BAB1-BBBD-44A0-AC72-D2E146CA5707}"/>
    <dgm:cxn modelId="{EC26FEC2-40F4-491B-AD4B-1ACA7599E8DF}" type="presOf" srcId="{BAD63277-4567-4DA5-A720-E671A19ED61E}" destId="{DA9B273B-A2C6-42CE-BE43-76FC60A5BF6B}" srcOrd="0" destOrd="0" presId="urn:microsoft.com/office/officeart/2008/layout/VerticalCurvedList"/>
    <dgm:cxn modelId="{3D30EBD8-CFAC-49A7-BB44-BE05CADE6767}" srcId="{E9853B03-87E1-456E-B87C-8F5A4C23CE5E}" destId="{BAD63277-4567-4DA5-A720-E671A19ED61E}" srcOrd="2" destOrd="0" parTransId="{ED128FD5-C728-403C-8B2B-073D88EBDA2C}" sibTransId="{84DE50A9-F282-4195-828E-479F8ECFFC3E}"/>
    <dgm:cxn modelId="{7DDA39E7-8964-40F9-8012-B6632E0ACEEA}" type="presOf" srcId="{E9853B03-87E1-456E-B87C-8F5A4C23CE5E}" destId="{AF580D5A-E65C-47BF-B9DA-F06C92B9CF14}" srcOrd="0" destOrd="0" presId="urn:microsoft.com/office/officeart/2008/layout/VerticalCurvedList"/>
    <dgm:cxn modelId="{307720EF-CA9F-4982-8F9E-40ECF6EC5E42}" type="presOf" srcId="{8D0C259F-90D1-41AB-958F-55C959AC1470}" destId="{47EABC8B-7A4F-4F70-A934-3D24564E913C}" srcOrd="0" destOrd="0" presId="urn:microsoft.com/office/officeart/2008/layout/VerticalCurvedList"/>
    <dgm:cxn modelId="{FA744BDD-8138-4C5D-9243-1407C9C3F2F5}" type="presParOf" srcId="{AF580D5A-E65C-47BF-B9DA-F06C92B9CF14}" destId="{1C4FF61E-42D0-4F5F-9849-7CB36A536424}" srcOrd="0" destOrd="0" presId="urn:microsoft.com/office/officeart/2008/layout/VerticalCurvedList"/>
    <dgm:cxn modelId="{8B3092C6-01DE-456C-A387-FB4494A999F2}" type="presParOf" srcId="{1C4FF61E-42D0-4F5F-9849-7CB36A536424}" destId="{9E8BF442-9AAB-46B9-8444-6DCD6142876E}" srcOrd="0" destOrd="0" presId="urn:microsoft.com/office/officeart/2008/layout/VerticalCurvedList"/>
    <dgm:cxn modelId="{10B394D3-889E-4C59-856E-1DAFE822FACA}" type="presParOf" srcId="{9E8BF442-9AAB-46B9-8444-6DCD6142876E}" destId="{4E41A78E-5B49-4B08-8EA7-6FBA5BD19D4C}" srcOrd="0" destOrd="0" presId="urn:microsoft.com/office/officeart/2008/layout/VerticalCurvedList"/>
    <dgm:cxn modelId="{D2AFF301-89BC-41E8-9CE0-1D552E3351C9}" type="presParOf" srcId="{9E8BF442-9AAB-46B9-8444-6DCD6142876E}" destId="{0B9A0CC3-0B8D-4387-A537-3ACC97EA37C6}" srcOrd="1" destOrd="0" presId="urn:microsoft.com/office/officeart/2008/layout/VerticalCurvedList"/>
    <dgm:cxn modelId="{BB9B7AF8-F636-49F0-8FA9-E3D308E30A85}" type="presParOf" srcId="{9E8BF442-9AAB-46B9-8444-6DCD6142876E}" destId="{FAF291FD-463D-4812-9B19-37923E25F5B1}" srcOrd="2" destOrd="0" presId="urn:microsoft.com/office/officeart/2008/layout/VerticalCurvedList"/>
    <dgm:cxn modelId="{73B70B64-7878-4E38-8468-04A9C1D4085E}" type="presParOf" srcId="{9E8BF442-9AAB-46B9-8444-6DCD6142876E}" destId="{B705892E-1503-4BE1-8335-999537E5321B}" srcOrd="3" destOrd="0" presId="urn:microsoft.com/office/officeart/2008/layout/VerticalCurvedList"/>
    <dgm:cxn modelId="{E049FB58-76A0-4BB0-9424-FCD2D9C9998B}" type="presParOf" srcId="{1C4FF61E-42D0-4F5F-9849-7CB36A536424}" destId="{47EABC8B-7A4F-4F70-A934-3D24564E913C}" srcOrd="1" destOrd="0" presId="urn:microsoft.com/office/officeart/2008/layout/VerticalCurvedList"/>
    <dgm:cxn modelId="{06ECEBEC-31B2-4EA1-82E1-F0B5C03811F2}" type="presParOf" srcId="{1C4FF61E-42D0-4F5F-9849-7CB36A536424}" destId="{F237846F-E1DE-4C9B-8803-C200C8573E7A}" srcOrd="2" destOrd="0" presId="urn:microsoft.com/office/officeart/2008/layout/VerticalCurvedList"/>
    <dgm:cxn modelId="{53E861A4-DAE5-41A1-9C7C-9B32C232603E}" type="presParOf" srcId="{F237846F-E1DE-4C9B-8803-C200C8573E7A}" destId="{C48DBF67-B956-4D52-BE36-B6EB03768D65}" srcOrd="0" destOrd="0" presId="urn:microsoft.com/office/officeart/2008/layout/VerticalCurvedList"/>
    <dgm:cxn modelId="{99FFD460-8FD4-4F94-AA3B-F449491170FA}" type="presParOf" srcId="{1C4FF61E-42D0-4F5F-9849-7CB36A536424}" destId="{7ADC5073-CF6B-405A-9AC0-7CF9087714A8}" srcOrd="3" destOrd="0" presId="urn:microsoft.com/office/officeart/2008/layout/VerticalCurvedList"/>
    <dgm:cxn modelId="{BC6B5A62-FCB0-46DD-9806-1B8CA31B6B04}" type="presParOf" srcId="{1C4FF61E-42D0-4F5F-9849-7CB36A536424}" destId="{9AAA0291-8CAA-4B17-AB5F-5ABB4FC92F2B}" srcOrd="4" destOrd="0" presId="urn:microsoft.com/office/officeart/2008/layout/VerticalCurvedList"/>
    <dgm:cxn modelId="{3AC191FB-421E-4386-9915-E845190DD5BD}" type="presParOf" srcId="{9AAA0291-8CAA-4B17-AB5F-5ABB4FC92F2B}" destId="{1A06FD4F-1AC0-4E66-8AED-119A9A1F97E7}" srcOrd="0" destOrd="0" presId="urn:microsoft.com/office/officeart/2008/layout/VerticalCurvedList"/>
    <dgm:cxn modelId="{7B65B3B3-F722-4469-BF39-72C228DF05F9}" type="presParOf" srcId="{1C4FF61E-42D0-4F5F-9849-7CB36A536424}" destId="{DA9B273B-A2C6-42CE-BE43-76FC60A5BF6B}" srcOrd="5" destOrd="0" presId="urn:microsoft.com/office/officeart/2008/layout/VerticalCurvedList"/>
    <dgm:cxn modelId="{4D4E3271-8490-458C-8EF8-9A1DDD4E345D}" type="presParOf" srcId="{1C4FF61E-42D0-4F5F-9849-7CB36A536424}" destId="{659442E9-D8AD-4DB8-AF69-3D3D28A8EF13}" srcOrd="6" destOrd="0" presId="urn:microsoft.com/office/officeart/2008/layout/VerticalCurvedList"/>
    <dgm:cxn modelId="{FFE0B54C-4AD7-4CCF-B909-86AE20D4458F}" type="presParOf" srcId="{659442E9-D8AD-4DB8-AF69-3D3D28A8EF13}" destId="{3659366B-5504-43FB-9A36-7CC1C31F1FF1}" srcOrd="0" destOrd="0" presId="urn:microsoft.com/office/officeart/2008/layout/VerticalCurvedList"/>
    <dgm:cxn modelId="{FE3A8A78-519F-49C1-8D56-260E76EEFB62}" type="presParOf" srcId="{1C4FF61E-42D0-4F5F-9849-7CB36A536424}" destId="{73DD724D-CF71-4078-B1CA-7137AD5AE679}" srcOrd="7" destOrd="0" presId="urn:microsoft.com/office/officeart/2008/layout/VerticalCurvedList"/>
    <dgm:cxn modelId="{79308542-13D0-4330-8478-8E7544F4B4E4}" type="presParOf" srcId="{1C4FF61E-42D0-4F5F-9849-7CB36A536424}" destId="{22BE4329-18E1-445C-87E0-5EECF5142C27}" srcOrd="8" destOrd="0" presId="urn:microsoft.com/office/officeart/2008/layout/VerticalCurvedList"/>
    <dgm:cxn modelId="{5119BE80-AB6B-4C3A-842E-4B7ECB2C81E3}" type="presParOf" srcId="{22BE4329-18E1-445C-87E0-5EECF5142C27}" destId="{DB66AC63-3C55-4087-B8C1-4D7C6C5BF3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53037-3C56-42F5-BAEF-77BB6D770D00}">
      <dsp:nvSpPr>
        <dsp:cNvPr id="0" name=""/>
        <dsp:cNvSpPr/>
      </dsp:nvSpPr>
      <dsp:spPr>
        <a:xfrm>
          <a:off x="788669" y="0"/>
          <a:ext cx="8938260" cy="315493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 val="44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AE4477-D0CD-4FFB-AAE7-739512EF2587}">
      <dsp:nvSpPr>
        <dsp:cNvPr id="0" name=""/>
        <dsp:cNvSpPr/>
      </dsp:nvSpPr>
      <dsp:spPr>
        <a:xfrm>
          <a:off x="1283" y="946481"/>
          <a:ext cx="1211919" cy="12619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208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Üniversite</a:t>
          </a:r>
        </a:p>
      </dsp:txBody>
      <dsp:txXfrm>
        <a:off x="60444" y="1005642"/>
        <a:ext cx="1093597" cy="1143652"/>
      </dsp:txXfrm>
    </dsp:sp>
    <dsp:sp modelId="{2DDEEADE-C8E4-4E8D-9CD2-E04D2FC0FB4A}">
      <dsp:nvSpPr>
        <dsp:cNvPr id="0" name=""/>
        <dsp:cNvSpPr/>
      </dsp:nvSpPr>
      <dsp:spPr>
        <a:xfrm>
          <a:off x="1330014" y="946481"/>
          <a:ext cx="1211919" cy="12619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129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Devlet</a:t>
          </a:r>
        </a:p>
      </dsp:txBody>
      <dsp:txXfrm>
        <a:off x="1389175" y="1005642"/>
        <a:ext cx="1093597" cy="1143652"/>
      </dsp:txXfrm>
    </dsp:sp>
    <dsp:sp modelId="{71344BDD-700A-4DF6-88A2-CC95182104D3}">
      <dsp:nvSpPr>
        <dsp:cNvPr id="0" name=""/>
        <dsp:cNvSpPr/>
      </dsp:nvSpPr>
      <dsp:spPr>
        <a:xfrm>
          <a:off x="2658744" y="946481"/>
          <a:ext cx="1211919" cy="126197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79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Vakıf</a:t>
          </a:r>
        </a:p>
      </dsp:txBody>
      <dsp:txXfrm>
        <a:off x="2717905" y="1005642"/>
        <a:ext cx="1093597" cy="1143652"/>
      </dsp:txXfrm>
    </dsp:sp>
    <dsp:sp modelId="{FD616BAC-530D-4417-8AE2-B1F2465661BB}">
      <dsp:nvSpPr>
        <dsp:cNvPr id="0" name=""/>
        <dsp:cNvSpPr/>
      </dsp:nvSpPr>
      <dsp:spPr>
        <a:xfrm>
          <a:off x="3987475" y="946481"/>
          <a:ext cx="1211919" cy="126197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11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Teknik</a:t>
          </a:r>
        </a:p>
      </dsp:txBody>
      <dsp:txXfrm>
        <a:off x="4046636" y="1005642"/>
        <a:ext cx="1093597" cy="1143652"/>
      </dsp:txXfrm>
    </dsp:sp>
    <dsp:sp modelId="{72B08626-04D8-4049-9A1A-417A2D366BE8}">
      <dsp:nvSpPr>
        <dsp:cNvPr id="0" name=""/>
        <dsp:cNvSpPr/>
      </dsp:nvSpPr>
      <dsp:spPr>
        <a:xfrm>
          <a:off x="5316205" y="946481"/>
          <a:ext cx="1211919" cy="126197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2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 Güzel sanatlar</a:t>
          </a:r>
        </a:p>
      </dsp:txBody>
      <dsp:txXfrm>
        <a:off x="5375366" y="1005642"/>
        <a:ext cx="1093597" cy="1143652"/>
      </dsp:txXfrm>
    </dsp:sp>
    <dsp:sp modelId="{9405931A-1BFD-42F4-A77F-821A3A370AA0}">
      <dsp:nvSpPr>
        <dsp:cNvPr id="0" name=""/>
        <dsp:cNvSpPr/>
      </dsp:nvSpPr>
      <dsp:spPr>
        <a:xfrm>
          <a:off x="6644936" y="946481"/>
          <a:ext cx="1211919" cy="12619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1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Yüksek Teknoloji Enstitüsü</a:t>
          </a:r>
        </a:p>
      </dsp:txBody>
      <dsp:txXfrm>
        <a:off x="6704097" y="1005642"/>
        <a:ext cx="1093597" cy="1143652"/>
      </dsp:txXfrm>
    </dsp:sp>
    <dsp:sp modelId="{20DE79DD-9170-4FE3-9FDE-FD59A8AD9DCB}">
      <dsp:nvSpPr>
        <dsp:cNvPr id="0" name=""/>
        <dsp:cNvSpPr/>
      </dsp:nvSpPr>
      <dsp:spPr>
        <a:xfrm>
          <a:off x="7973666" y="946481"/>
          <a:ext cx="1211919" cy="12619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480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Lisans Programı</a:t>
          </a:r>
        </a:p>
      </dsp:txBody>
      <dsp:txXfrm>
        <a:off x="8032827" y="1005642"/>
        <a:ext cx="1093597" cy="1143652"/>
      </dsp:txXfrm>
    </dsp:sp>
    <dsp:sp modelId="{3AFDEDF9-A5C6-4B45-9400-3402BB6B7787}">
      <dsp:nvSpPr>
        <dsp:cNvPr id="0" name=""/>
        <dsp:cNvSpPr/>
      </dsp:nvSpPr>
      <dsp:spPr>
        <a:xfrm>
          <a:off x="9302397" y="946481"/>
          <a:ext cx="1211919" cy="126197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228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Ön Lisans Programı</a:t>
          </a:r>
        </a:p>
      </dsp:txBody>
      <dsp:txXfrm>
        <a:off x="9361558" y="1005642"/>
        <a:ext cx="1093597" cy="1143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AD158-4880-4DCE-8A0E-725048946988}">
      <dsp:nvSpPr>
        <dsp:cNvPr id="0" name=""/>
        <dsp:cNvSpPr/>
      </dsp:nvSpPr>
      <dsp:spPr>
        <a:xfrm>
          <a:off x="7107" y="414473"/>
          <a:ext cx="3069717" cy="229147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kern="1200">
              <a:latin typeface="Candara" panose="020E0502030303020204" pitchFamily="34" charset="0"/>
            </a:rPr>
            <a:t>«Yükseköğretime Geçiş Sınavı»dır.</a:t>
          </a:r>
        </a:p>
      </dsp:txBody>
      <dsp:txXfrm>
        <a:off x="60799" y="468165"/>
        <a:ext cx="2962333" cy="2237787"/>
      </dsp:txXfrm>
    </dsp:sp>
    <dsp:sp modelId="{86EFDB2F-A51C-45DB-8D59-F7A129CC039C}">
      <dsp:nvSpPr>
        <dsp:cNvPr id="0" name=""/>
        <dsp:cNvSpPr/>
      </dsp:nvSpPr>
      <dsp:spPr>
        <a:xfrm>
          <a:off x="7107" y="2705952"/>
          <a:ext cx="3069717" cy="98533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44450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kern="1200" dirty="0">
              <a:latin typeface="Candara" panose="020E0502030303020204" pitchFamily="34" charset="0"/>
            </a:rPr>
            <a:t>«YKS</a:t>
          </a:r>
        </a:p>
      </dsp:txBody>
      <dsp:txXfrm>
        <a:off x="7107" y="2705952"/>
        <a:ext cx="2161772" cy="985335"/>
      </dsp:txXfrm>
    </dsp:sp>
    <dsp:sp modelId="{0BA85C97-754C-4905-8683-2CBC1B8A865F}">
      <dsp:nvSpPr>
        <dsp:cNvPr id="0" name=""/>
        <dsp:cNvSpPr/>
      </dsp:nvSpPr>
      <dsp:spPr>
        <a:xfrm>
          <a:off x="2255717" y="2862463"/>
          <a:ext cx="1074401" cy="1074401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44000" r="-44000"/>
          </a:stretch>
        </a:blip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D21559-D00C-4087-9AFA-01F069FD6236}">
      <dsp:nvSpPr>
        <dsp:cNvPr id="0" name=""/>
        <dsp:cNvSpPr/>
      </dsp:nvSpPr>
      <dsp:spPr>
        <a:xfrm>
          <a:off x="3596294" y="414473"/>
          <a:ext cx="3069717" cy="229147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kern="1200" dirty="0">
              <a:latin typeface="Candara" panose="020E0502030303020204" pitchFamily="34" charset="0"/>
            </a:rPr>
            <a:t>Adaylar avantajlı bir yerleştirme sıralaması için çaba gösterir.</a:t>
          </a:r>
        </a:p>
      </dsp:txBody>
      <dsp:txXfrm>
        <a:off x="3649986" y="468165"/>
        <a:ext cx="2962333" cy="2237787"/>
      </dsp:txXfrm>
    </dsp:sp>
    <dsp:sp modelId="{A2021E78-E53F-41DB-9D28-6E13F05CA611}">
      <dsp:nvSpPr>
        <dsp:cNvPr id="0" name=""/>
        <dsp:cNvSpPr/>
      </dsp:nvSpPr>
      <dsp:spPr>
        <a:xfrm>
          <a:off x="3596294" y="2705952"/>
          <a:ext cx="3069717" cy="98533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44450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kern="1200" dirty="0">
              <a:latin typeface="Candara" panose="020E0502030303020204" pitchFamily="34" charset="0"/>
            </a:rPr>
            <a:t>Sıralama</a:t>
          </a:r>
        </a:p>
      </dsp:txBody>
      <dsp:txXfrm>
        <a:off x="3596294" y="2705952"/>
        <a:ext cx="2161772" cy="985335"/>
      </dsp:txXfrm>
    </dsp:sp>
    <dsp:sp modelId="{DB52A2CF-B459-4F2F-9C74-E2BFEA9CE1C1}">
      <dsp:nvSpPr>
        <dsp:cNvPr id="0" name=""/>
        <dsp:cNvSpPr/>
      </dsp:nvSpPr>
      <dsp:spPr>
        <a:xfrm>
          <a:off x="5844904" y="2862463"/>
          <a:ext cx="1074401" cy="1074401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C59D10-A0DF-4375-8CF4-42A9979F3612}">
      <dsp:nvSpPr>
        <dsp:cNvPr id="0" name=""/>
        <dsp:cNvSpPr/>
      </dsp:nvSpPr>
      <dsp:spPr>
        <a:xfrm>
          <a:off x="7185481" y="414473"/>
          <a:ext cx="3069717" cy="229147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kern="1200" dirty="0">
              <a:latin typeface="Candara" panose="020E0502030303020204" pitchFamily="34" charset="0"/>
            </a:rPr>
            <a:t>SAYISAL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kern="1200" dirty="0">
              <a:latin typeface="Candara" panose="020E0502030303020204" pitchFamily="34" charset="0"/>
            </a:rPr>
            <a:t>EŞİT AĞIRLIK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kern="1200" dirty="0">
              <a:latin typeface="Candara" panose="020E0502030303020204" pitchFamily="34" charset="0"/>
            </a:rPr>
            <a:t>SÖZEL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kern="1200" dirty="0">
              <a:latin typeface="Candara" panose="020E0502030303020204" pitchFamily="34" charset="0"/>
            </a:rPr>
            <a:t>YABANCI DİL</a:t>
          </a:r>
        </a:p>
      </dsp:txBody>
      <dsp:txXfrm>
        <a:off x="7239173" y="468165"/>
        <a:ext cx="2962333" cy="2237787"/>
      </dsp:txXfrm>
    </dsp:sp>
    <dsp:sp modelId="{45715DF8-FF6C-41D6-B1DF-4303516D3813}">
      <dsp:nvSpPr>
        <dsp:cNvPr id="0" name=""/>
        <dsp:cNvSpPr/>
      </dsp:nvSpPr>
      <dsp:spPr>
        <a:xfrm>
          <a:off x="7185481" y="2705952"/>
          <a:ext cx="3069717" cy="98533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44450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kern="1200" dirty="0">
              <a:latin typeface="Candara" panose="020E0502030303020204" pitchFamily="34" charset="0"/>
            </a:rPr>
            <a:t>4 Temel puan türü</a:t>
          </a:r>
        </a:p>
      </dsp:txBody>
      <dsp:txXfrm>
        <a:off x="7185481" y="2705952"/>
        <a:ext cx="2161772" cy="985335"/>
      </dsp:txXfrm>
    </dsp:sp>
    <dsp:sp modelId="{0515326B-A423-4CF2-A2F5-EF4154A71C2F}">
      <dsp:nvSpPr>
        <dsp:cNvPr id="0" name=""/>
        <dsp:cNvSpPr/>
      </dsp:nvSpPr>
      <dsp:spPr>
        <a:xfrm>
          <a:off x="9434091" y="2862463"/>
          <a:ext cx="1074401" cy="1074401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45000" r="-45000"/>
          </a:stretch>
        </a:blip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4F586-1A13-4350-A22F-9EC25209F70A}">
      <dsp:nvSpPr>
        <dsp:cNvPr id="0" name=""/>
        <dsp:cNvSpPr/>
      </dsp:nvSpPr>
      <dsp:spPr>
        <a:xfrm>
          <a:off x="871584" y="0"/>
          <a:ext cx="9877957" cy="103855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C46601-C5E8-4DF4-AC9C-38182C12A995}">
      <dsp:nvSpPr>
        <dsp:cNvPr id="0" name=""/>
        <dsp:cNvSpPr/>
      </dsp:nvSpPr>
      <dsp:spPr>
        <a:xfrm>
          <a:off x="393801" y="311565"/>
          <a:ext cx="3486338" cy="41542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>
              <a:solidFill>
                <a:schemeClr val="tx1">
                  <a:lumMod val="95000"/>
                  <a:lumOff val="5000"/>
                </a:schemeClr>
              </a:solidFill>
            </a:rPr>
            <a:t>Cumartesi 10.15 – 13.00 / 165 dakika</a:t>
          </a:r>
        </a:p>
      </dsp:txBody>
      <dsp:txXfrm>
        <a:off x="414080" y="331844"/>
        <a:ext cx="3445780" cy="374863"/>
      </dsp:txXfrm>
    </dsp:sp>
    <dsp:sp modelId="{286E6E14-908A-4559-9DB7-DC96CDD94949}">
      <dsp:nvSpPr>
        <dsp:cNvPr id="0" name=""/>
        <dsp:cNvSpPr/>
      </dsp:nvSpPr>
      <dsp:spPr>
        <a:xfrm>
          <a:off x="4067394" y="311565"/>
          <a:ext cx="3486338" cy="41542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>
              <a:solidFill>
                <a:schemeClr val="tx1">
                  <a:lumMod val="95000"/>
                  <a:lumOff val="5000"/>
                </a:schemeClr>
              </a:solidFill>
            </a:rPr>
            <a:t>Pazar 10.15 – 13.15 / 180 dakika</a:t>
          </a:r>
        </a:p>
      </dsp:txBody>
      <dsp:txXfrm>
        <a:off x="4087673" y="331844"/>
        <a:ext cx="3445780" cy="374863"/>
      </dsp:txXfrm>
    </dsp:sp>
    <dsp:sp modelId="{06BA1DE7-6E04-41DD-AEF9-D43268A548CB}">
      <dsp:nvSpPr>
        <dsp:cNvPr id="0" name=""/>
        <dsp:cNvSpPr/>
      </dsp:nvSpPr>
      <dsp:spPr>
        <a:xfrm>
          <a:off x="7740987" y="311565"/>
          <a:ext cx="3486338" cy="41542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>
              <a:solidFill>
                <a:schemeClr val="tx1">
                  <a:lumMod val="95000"/>
                  <a:lumOff val="5000"/>
                </a:schemeClr>
              </a:solidFill>
            </a:rPr>
            <a:t>Pazar 15.45 – 17.45 / 120 dakika</a:t>
          </a:r>
        </a:p>
      </dsp:txBody>
      <dsp:txXfrm>
        <a:off x="7761266" y="331844"/>
        <a:ext cx="3445780" cy="3748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EA920-4DD6-41AC-997E-F6DB41C3D1CD}">
      <dsp:nvSpPr>
        <dsp:cNvPr id="0" name=""/>
        <dsp:cNvSpPr/>
      </dsp:nvSpPr>
      <dsp:spPr>
        <a:xfrm>
          <a:off x="206311" y="428437"/>
          <a:ext cx="4951475" cy="154733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8062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AYT puan türünde adayların puanlarının hesaplanabilmesi için, puan getiren testlerin herhangi birinden 0,5 net yapmış olmaları gerekmektedir. </a:t>
          </a:r>
        </a:p>
      </dsp:txBody>
      <dsp:txXfrm>
        <a:off x="206311" y="428437"/>
        <a:ext cx="4951475" cy="1547336"/>
      </dsp:txXfrm>
    </dsp:sp>
    <dsp:sp modelId="{D42D98ED-F151-4EA6-B6F0-1D88637E0EAA}">
      <dsp:nvSpPr>
        <dsp:cNvPr id="0" name=""/>
        <dsp:cNvSpPr/>
      </dsp:nvSpPr>
      <dsp:spPr>
        <a:xfrm>
          <a:off x="0" y="204932"/>
          <a:ext cx="1083135" cy="1624702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6000" r="-16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E68A6CA-5728-4413-BB74-FE023AAD0725}">
      <dsp:nvSpPr>
        <dsp:cNvPr id="0" name=""/>
        <dsp:cNvSpPr/>
      </dsp:nvSpPr>
      <dsp:spPr>
        <a:xfrm>
          <a:off x="206311" y="2638337"/>
          <a:ext cx="4951475" cy="154733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8062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YDT için de dil testinden 0,5 net yapması gerekmektedir. Aksi takdirde adayın AYT puanı hesaplanmayacaktır…</a:t>
          </a:r>
        </a:p>
      </dsp:txBody>
      <dsp:txXfrm>
        <a:off x="206311" y="2638337"/>
        <a:ext cx="4951475" cy="1547336"/>
      </dsp:txXfrm>
    </dsp:sp>
    <dsp:sp modelId="{7911888E-4F44-4297-8565-BB4248D692A6}">
      <dsp:nvSpPr>
        <dsp:cNvPr id="0" name=""/>
        <dsp:cNvSpPr/>
      </dsp:nvSpPr>
      <dsp:spPr>
        <a:xfrm>
          <a:off x="0" y="2414833"/>
          <a:ext cx="1083135" cy="1624702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D3DDF-BC3B-4785-81C0-3CC851412FC2}">
      <dsp:nvSpPr>
        <dsp:cNvPr id="0" name=""/>
        <dsp:cNvSpPr/>
      </dsp:nvSpPr>
      <dsp:spPr>
        <a:xfrm>
          <a:off x="206311" y="428437"/>
          <a:ext cx="4951475" cy="154733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8062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TYT puan türünde adayların puanlarının hesaplanabilmesi için Türkçe veya matematik testinin herhangi birinden 0,5 net yapmaları gerekmektedir. </a:t>
          </a:r>
        </a:p>
      </dsp:txBody>
      <dsp:txXfrm>
        <a:off x="206311" y="428437"/>
        <a:ext cx="4951475" cy="1547336"/>
      </dsp:txXfrm>
    </dsp:sp>
    <dsp:sp modelId="{99DE4192-C51A-48F1-8138-90AC7DF201FF}">
      <dsp:nvSpPr>
        <dsp:cNvPr id="0" name=""/>
        <dsp:cNvSpPr/>
      </dsp:nvSpPr>
      <dsp:spPr>
        <a:xfrm>
          <a:off x="0" y="204932"/>
          <a:ext cx="1083135" cy="1624702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22000" r="-2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0FD7EFA-B486-40FE-811D-435E98024752}">
      <dsp:nvSpPr>
        <dsp:cNvPr id="0" name=""/>
        <dsp:cNvSpPr/>
      </dsp:nvSpPr>
      <dsp:spPr>
        <a:xfrm>
          <a:off x="206311" y="2638337"/>
          <a:ext cx="4951475" cy="154733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8062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Eğer adaylar 0,5 net yapmazlarsa TYT puanları hesaplanmayacaktır. TYT testinde 0,5 net kuralına takılan adaylar AYT kısmında tam yapmış olsalar dahi AYT puanları hesaplanmayacaktır. </a:t>
          </a:r>
        </a:p>
      </dsp:txBody>
      <dsp:txXfrm>
        <a:off x="206311" y="2638337"/>
        <a:ext cx="4951475" cy="1547336"/>
      </dsp:txXfrm>
    </dsp:sp>
    <dsp:sp modelId="{55B71E01-93AE-4DAF-9D95-EAB80205479D}">
      <dsp:nvSpPr>
        <dsp:cNvPr id="0" name=""/>
        <dsp:cNvSpPr/>
      </dsp:nvSpPr>
      <dsp:spPr>
        <a:xfrm>
          <a:off x="0" y="2414833"/>
          <a:ext cx="1083135" cy="1624702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DBA9E-8CCD-40F7-904A-26B0A74C7AC3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D87165-AFA2-41B3-81F7-99CCC98F87D9}">
      <dsp:nvSpPr>
        <dsp:cNvPr id="0" name=""/>
        <dsp:cNvSpPr/>
      </dsp:nvSpPr>
      <dsp:spPr>
        <a:xfrm>
          <a:off x="11296" y="1305401"/>
          <a:ext cx="3384708" cy="174053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>
              <a:latin typeface="Bahnschrift Light Condensed" panose="020B0502040204020203" pitchFamily="34" charset="0"/>
            </a:rPr>
            <a:t>Deneme sınavı karnelerinizde gördüğünüz puanlar, HAM PUANDIR.</a:t>
          </a:r>
        </a:p>
      </dsp:txBody>
      <dsp:txXfrm>
        <a:off x="96262" y="1390367"/>
        <a:ext cx="3214776" cy="1570603"/>
      </dsp:txXfrm>
    </dsp:sp>
    <dsp:sp modelId="{03833492-BE7D-432F-9D46-C84202EB18DA}">
      <dsp:nvSpPr>
        <dsp:cNvPr id="0" name=""/>
        <dsp:cNvSpPr/>
      </dsp:nvSpPr>
      <dsp:spPr>
        <a:xfrm>
          <a:off x="3565445" y="1305401"/>
          <a:ext cx="3384708" cy="174053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>
              <a:latin typeface="Bahnschrift Light Condensed" panose="020B0502040204020203" pitchFamily="34" charset="0"/>
            </a:rPr>
            <a:t>Ham Puan’a ORTAÖĞRETİM BAŞARI PUANI (OBP) eklenerek YERLEŞTİRME PUANI elde edilir.</a:t>
          </a:r>
          <a:endParaRPr lang="tr-TR" sz="2500" kern="1200" dirty="0">
            <a:latin typeface="Bahnschrift Light Condensed" panose="020B0502040204020203" pitchFamily="34" charset="0"/>
          </a:endParaRPr>
        </a:p>
      </dsp:txBody>
      <dsp:txXfrm>
        <a:off x="3650411" y="1390367"/>
        <a:ext cx="3214776" cy="1570603"/>
      </dsp:txXfrm>
    </dsp:sp>
    <dsp:sp modelId="{20112503-95B1-4F07-BD46-3B66AE837A99}">
      <dsp:nvSpPr>
        <dsp:cNvPr id="0" name=""/>
        <dsp:cNvSpPr/>
      </dsp:nvSpPr>
      <dsp:spPr>
        <a:xfrm>
          <a:off x="7119595" y="1305401"/>
          <a:ext cx="3384708" cy="174053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>
              <a:latin typeface="Bahnschrift Light Condensed" panose="020B0502040204020203" pitchFamily="34" charset="0"/>
            </a:rPr>
            <a:t>Meslek Lisesi ve İmam Hatip Liseleri kendi alanlarında 2 YILLIK ÖN LİSANS tercihi yaptığı zaman ek puan alır.</a:t>
          </a:r>
          <a:endParaRPr lang="tr-TR" sz="2500" kern="1200" dirty="0">
            <a:latin typeface="Bahnschrift Light Condensed" panose="020B0502040204020203" pitchFamily="34" charset="0"/>
          </a:endParaRPr>
        </a:p>
      </dsp:txBody>
      <dsp:txXfrm>
        <a:off x="7204561" y="1390367"/>
        <a:ext cx="3214776" cy="15706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8C1A0-C9D7-4D91-991C-0BC3A43256F2}">
      <dsp:nvSpPr>
        <dsp:cNvPr id="0" name=""/>
        <dsp:cNvSpPr/>
      </dsp:nvSpPr>
      <dsp:spPr>
        <a:xfrm>
          <a:off x="867423" y="0"/>
          <a:ext cx="9830805" cy="4334013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 val="68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001148-06B5-418B-BDC1-91141101BA5A}">
      <dsp:nvSpPr>
        <dsp:cNvPr id="0" name=""/>
        <dsp:cNvSpPr/>
      </dsp:nvSpPr>
      <dsp:spPr>
        <a:xfrm>
          <a:off x="5788" y="1300203"/>
          <a:ext cx="2784114" cy="173360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0" kern="1200">
              <a:latin typeface="Bahnschrift Light Condensed" panose="020B0502040204020203" pitchFamily="34" charset="0"/>
            </a:rPr>
            <a:t>Yerleştirme Puanı Ham Puanın Üstüne Okul Puanın eklenmiş Halidir. Sınav Sonucunda Y-TYT, Y-SAY, Y-SÖZ, Y-EA ve Y-DİL diye yazar.</a:t>
          </a:r>
          <a:endParaRPr lang="tr-TR" sz="1900" b="0" kern="1200" dirty="0">
            <a:latin typeface="Bahnschrift Light Condensed" panose="020B0502040204020203" pitchFamily="34" charset="0"/>
          </a:endParaRPr>
        </a:p>
      </dsp:txBody>
      <dsp:txXfrm>
        <a:off x="90416" y="1384831"/>
        <a:ext cx="2614858" cy="1564349"/>
      </dsp:txXfrm>
    </dsp:sp>
    <dsp:sp modelId="{884DB768-18B6-43D3-9D1C-0443EEF7D63C}">
      <dsp:nvSpPr>
        <dsp:cNvPr id="0" name=""/>
        <dsp:cNvSpPr/>
      </dsp:nvSpPr>
      <dsp:spPr>
        <a:xfrm>
          <a:off x="2929108" y="1300203"/>
          <a:ext cx="2784114" cy="173360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0" kern="1200" dirty="0">
              <a:latin typeface="Bahnschrift Light Condensed" panose="020B0502040204020203" pitchFamily="34" charset="0"/>
            </a:rPr>
            <a:t>Adayın tercih yapacağı puandır…Yerleştirme Puanı oluşmayan adayların tercih hakları olmayacaktır.</a:t>
          </a:r>
        </a:p>
      </dsp:txBody>
      <dsp:txXfrm>
        <a:off x="3013736" y="1384831"/>
        <a:ext cx="2614858" cy="1564349"/>
      </dsp:txXfrm>
    </dsp:sp>
    <dsp:sp modelId="{23E48707-5065-439B-8AE6-5F54E845B081}">
      <dsp:nvSpPr>
        <dsp:cNvPr id="0" name=""/>
        <dsp:cNvSpPr/>
      </dsp:nvSpPr>
      <dsp:spPr>
        <a:xfrm>
          <a:off x="5852429" y="1300203"/>
          <a:ext cx="2784114" cy="173360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0" kern="1200">
              <a:latin typeface="Bahnschrift Light Condensed" panose="020B0502040204020203" pitchFamily="34" charset="0"/>
            </a:rPr>
            <a:t>En yüksek Puan 560 Puandır. Ek puanlı en yüksek Puan 590 Puandır.</a:t>
          </a:r>
        </a:p>
      </dsp:txBody>
      <dsp:txXfrm>
        <a:off x="5937057" y="1384831"/>
        <a:ext cx="2614858" cy="1564349"/>
      </dsp:txXfrm>
    </dsp:sp>
    <dsp:sp modelId="{77C234A0-E28A-4818-93CE-5EBB12B10DAE}">
      <dsp:nvSpPr>
        <dsp:cNvPr id="0" name=""/>
        <dsp:cNvSpPr/>
      </dsp:nvSpPr>
      <dsp:spPr>
        <a:xfrm>
          <a:off x="8775749" y="1300203"/>
          <a:ext cx="2784114" cy="173360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0" kern="1200">
              <a:latin typeface="Bahnschrift Light Condensed" panose="020B0502040204020203" pitchFamily="34" charset="0"/>
            </a:rPr>
            <a:t>0,5 Net yapma kuralını geçemeyen adayların yerleştirme puanları oluşmayacaktır.</a:t>
          </a:r>
        </a:p>
      </dsp:txBody>
      <dsp:txXfrm>
        <a:off x="8860377" y="1384831"/>
        <a:ext cx="2614858" cy="15643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71977-856D-4116-92FC-57A6586F40ED}">
      <dsp:nvSpPr>
        <dsp:cNvPr id="0" name=""/>
        <dsp:cNvSpPr/>
      </dsp:nvSpPr>
      <dsp:spPr>
        <a:xfrm>
          <a:off x="4663" y="0"/>
          <a:ext cx="1402695" cy="3132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/>
            <a:t>TIP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/>
            <a:t>50.000</a:t>
          </a:r>
          <a:endParaRPr lang="tr-TR" sz="1500" b="1" kern="1200" dirty="0"/>
        </a:p>
      </dsp:txBody>
      <dsp:txXfrm>
        <a:off x="4663" y="1253027"/>
        <a:ext cx="1402695" cy="1253027"/>
      </dsp:txXfrm>
    </dsp:sp>
    <dsp:sp modelId="{E8205AFD-C2CA-467F-AFAF-35AC3480EB41}">
      <dsp:nvSpPr>
        <dsp:cNvPr id="0" name=""/>
        <dsp:cNvSpPr/>
      </dsp:nvSpPr>
      <dsp:spPr>
        <a:xfrm>
          <a:off x="184439" y="187954"/>
          <a:ext cx="1043145" cy="1043145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40000" r="-4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E5D6C56-CCAC-4639-A676-005AD703C565}">
      <dsp:nvSpPr>
        <dsp:cNvPr id="0" name=""/>
        <dsp:cNvSpPr/>
      </dsp:nvSpPr>
      <dsp:spPr>
        <a:xfrm>
          <a:off x="1449440" y="0"/>
          <a:ext cx="1402695" cy="3132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dirty="0"/>
            <a:t>DİŞ HEKİMLİĞİ 80.000</a:t>
          </a:r>
        </a:p>
      </dsp:txBody>
      <dsp:txXfrm>
        <a:off x="1449440" y="1253027"/>
        <a:ext cx="1402695" cy="1253027"/>
      </dsp:txXfrm>
    </dsp:sp>
    <dsp:sp modelId="{1D6D4BBD-1FD2-4B49-AC03-61E31ED68B8D}">
      <dsp:nvSpPr>
        <dsp:cNvPr id="0" name=""/>
        <dsp:cNvSpPr/>
      </dsp:nvSpPr>
      <dsp:spPr>
        <a:xfrm>
          <a:off x="1629215" y="187954"/>
          <a:ext cx="1043145" cy="1043145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0D9E857-BB17-4800-B2F0-503C685DECD6}">
      <dsp:nvSpPr>
        <dsp:cNvPr id="0" name=""/>
        <dsp:cNvSpPr/>
      </dsp:nvSpPr>
      <dsp:spPr>
        <a:xfrm>
          <a:off x="2894217" y="0"/>
          <a:ext cx="1402695" cy="3132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dirty="0"/>
            <a:t>ECZACILIK 100.000</a:t>
          </a:r>
        </a:p>
      </dsp:txBody>
      <dsp:txXfrm>
        <a:off x="2894217" y="1253027"/>
        <a:ext cx="1402695" cy="1253027"/>
      </dsp:txXfrm>
    </dsp:sp>
    <dsp:sp modelId="{C6CD1AFA-7F1F-4808-A01D-CE242F080E4C}">
      <dsp:nvSpPr>
        <dsp:cNvPr id="0" name=""/>
        <dsp:cNvSpPr/>
      </dsp:nvSpPr>
      <dsp:spPr>
        <a:xfrm>
          <a:off x="3073992" y="187954"/>
          <a:ext cx="1043145" cy="1043145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747EAD4-D5AC-4C7B-8AF8-4BC2C746C20A}">
      <dsp:nvSpPr>
        <dsp:cNvPr id="0" name=""/>
        <dsp:cNvSpPr/>
      </dsp:nvSpPr>
      <dsp:spPr>
        <a:xfrm>
          <a:off x="4338993" y="0"/>
          <a:ext cx="1402695" cy="3132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dirty="0"/>
            <a:t>HUKUK 125.000</a:t>
          </a:r>
        </a:p>
      </dsp:txBody>
      <dsp:txXfrm>
        <a:off x="4338993" y="1253027"/>
        <a:ext cx="1402695" cy="1253027"/>
      </dsp:txXfrm>
    </dsp:sp>
    <dsp:sp modelId="{38315442-C100-4A25-8A36-4426464F8329}">
      <dsp:nvSpPr>
        <dsp:cNvPr id="0" name=""/>
        <dsp:cNvSpPr/>
      </dsp:nvSpPr>
      <dsp:spPr>
        <a:xfrm>
          <a:off x="4518768" y="187954"/>
          <a:ext cx="1043145" cy="1043145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16000" r="-16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CD5DD5A-8673-4C2E-A0F6-5D55BC138F4B}">
      <dsp:nvSpPr>
        <dsp:cNvPr id="0" name=""/>
        <dsp:cNvSpPr/>
      </dsp:nvSpPr>
      <dsp:spPr>
        <a:xfrm>
          <a:off x="5783770" y="0"/>
          <a:ext cx="1402695" cy="3132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dirty="0"/>
            <a:t>MİMARLIK 250.000</a:t>
          </a:r>
        </a:p>
      </dsp:txBody>
      <dsp:txXfrm>
        <a:off x="5783770" y="1253027"/>
        <a:ext cx="1402695" cy="1253027"/>
      </dsp:txXfrm>
    </dsp:sp>
    <dsp:sp modelId="{F2BD35AC-977A-4FA3-BAEB-FCD77D3EE3EE}">
      <dsp:nvSpPr>
        <dsp:cNvPr id="0" name=""/>
        <dsp:cNvSpPr/>
      </dsp:nvSpPr>
      <dsp:spPr>
        <a:xfrm>
          <a:off x="5963545" y="187954"/>
          <a:ext cx="1043145" cy="1043145"/>
        </a:xfrm>
        <a:prstGeom prst="ellipse">
          <a:avLst/>
        </a:prstGeom>
        <a:blipFill rotWithShape="1">
          <a:blip xmlns:r="http://schemas.openxmlformats.org/officeDocument/2006/relationships" r:embed="rId5"/>
          <a:srcRect/>
          <a:stretch>
            <a:fillRect l="-39000" r="-39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3EDE33A-844D-4B2D-A37B-87E88EC0998F}">
      <dsp:nvSpPr>
        <dsp:cNvPr id="0" name=""/>
        <dsp:cNvSpPr/>
      </dsp:nvSpPr>
      <dsp:spPr>
        <a:xfrm>
          <a:off x="7228547" y="0"/>
          <a:ext cx="1402695" cy="3132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dirty="0"/>
            <a:t>MÜHENDİSLİK 300.000</a:t>
          </a:r>
        </a:p>
      </dsp:txBody>
      <dsp:txXfrm>
        <a:off x="7228547" y="1253027"/>
        <a:ext cx="1402695" cy="1253027"/>
      </dsp:txXfrm>
    </dsp:sp>
    <dsp:sp modelId="{2CB4470E-90C1-464E-8096-E27BAF768049}">
      <dsp:nvSpPr>
        <dsp:cNvPr id="0" name=""/>
        <dsp:cNvSpPr/>
      </dsp:nvSpPr>
      <dsp:spPr>
        <a:xfrm>
          <a:off x="7408322" y="187954"/>
          <a:ext cx="1043145" cy="1043145"/>
        </a:xfrm>
        <a:prstGeom prst="ellipse">
          <a:avLst/>
        </a:prstGeom>
        <a:blipFill rotWithShape="1">
          <a:blip xmlns:r="http://schemas.openxmlformats.org/officeDocument/2006/relationships" r:embed="rId6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E17358B-E54B-4FAA-8EA0-6AF1C5BADBA3}">
      <dsp:nvSpPr>
        <dsp:cNvPr id="0" name=""/>
        <dsp:cNvSpPr/>
      </dsp:nvSpPr>
      <dsp:spPr>
        <a:xfrm>
          <a:off x="8673323" y="0"/>
          <a:ext cx="1402695" cy="3132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dirty="0"/>
            <a:t>ÖĞRETMENLİK 300.000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dirty="0">
              <a:solidFill>
                <a:srgbClr val="FF0000"/>
              </a:solidFill>
            </a:rPr>
            <a:t>(PDR Dahil)</a:t>
          </a:r>
        </a:p>
      </dsp:txBody>
      <dsp:txXfrm>
        <a:off x="8673323" y="1253027"/>
        <a:ext cx="1402695" cy="1253027"/>
      </dsp:txXfrm>
    </dsp:sp>
    <dsp:sp modelId="{F9598459-EAAA-409B-8391-B58056788CB6}">
      <dsp:nvSpPr>
        <dsp:cNvPr id="0" name=""/>
        <dsp:cNvSpPr/>
      </dsp:nvSpPr>
      <dsp:spPr>
        <a:xfrm>
          <a:off x="8853098" y="187954"/>
          <a:ext cx="1043145" cy="1043145"/>
        </a:xfrm>
        <a:prstGeom prst="ellipse">
          <a:avLst/>
        </a:prstGeom>
        <a:blipFill rotWithShape="1">
          <a:blip xmlns:r="http://schemas.openxmlformats.org/officeDocument/2006/relationships" r:embed="rId7"/>
          <a:srcRect/>
          <a:stretch>
            <a:fillRect l="-39000" r="-39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71BAAD3-CBF3-4569-A20B-B44D3B171199}">
      <dsp:nvSpPr>
        <dsp:cNvPr id="0" name=""/>
        <dsp:cNvSpPr/>
      </dsp:nvSpPr>
      <dsp:spPr>
        <a:xfrm>
          <a:off x="10118100" y="0"/>
          <a:ext cx="1402695" cy="3132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/>
            <a:t>ÖZEL YETENEK İLE ALAN ÖĞRETMENLİK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/>
            <a:t>800.000</a:t>
          </a:r>
          <a:endParaRPr lang="tr-TR" sz="1500" b="1" kern="1200" dirty="0"/>
        </a:p>
      </dsp:txBody>
      <dsp:txXfrm>
        <a:off x="10118100" y="1253027"/>
        <a:ext cx="1402695" cy="1253027"/>
      </dsp:txXfrm>
    </dsp:sp>
    <dsp:sp modelId="{3B2D626F-21AC-4D72-9B45-CAF46CA2BB69}">
      <dsp:nvSpPr>
        <dsp:cNvPr id="0" name=""/>
        <dsp:cNvSpPr/>
      </dsp:nvSpPr>
      <dsp:spPr>
        <a:xfrm>
          <a:off x="10297875" y="187954"/>
          <a:ext cx="1043145" cy="1043145"/>
        </a:xfrm>
        <a:prstGeom prst="ellipse">
          <a:avLst/>
        </a:prstGeom>
        <a:blipFill rotWithShape="1">
          <a:blip xmlns:r="http://schemas.openxmlformats.org/officeDocument/2006/relationships" r:embed="rId8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013924C-D6DC-4D82-AC0A-9CA534B58081}">
      <dsp:nvSpPr>
        <dsp:cNvPr id="0" name=""/>
        <dsp:cNvSpPr/>
      </dsp:nvSpPr>
      <dsp:spPr>
        <a:xfrm>
          <a:off x="461018" y="2506055"/>
          <a:ext cx="10603423" cy="469885"/>
        </a:xfrm>
        <a:prstGeom prst="leftRightArrow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A0CC3-0B8D-4387-A537-3ACC97EA37C6}">
      <dsp:nvSpPr>
        <dsp:cNvPr id="0" name=""/>
        <dsp:cNvSpPr/>
      </dsp:nvSpPr>
      <dsp:spPr>
        <a:xfrm>
          <a:off x="-5058984" y="-775046"/>
          <a:ext cx="6024784" cy="6024784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ABC8B-7A4F-4F70-A934-3D24564E913C}">
      <dsp:nvSpPr>
        <dsp:cNvPr id="0" name=""/>
        <dsp:cNvSpPr/>
      </dsp:nvSpPr>
      <dsp:spPr>
        <a:xfrm>
          <a:off x="505717" y="344014"/>
          <a:ext cx="9948209" cy="6883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46407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>
              <a:solidFill>
                <a:schemeClr val="tx1">
                  <a:lumMod val="95000"/>
                  <a:lumOff val="5000"/>
                </a:schemeClr>
              </a:solidFill>
              <a:latin typeface="Bahnschrift Light Condensed" panose="020B0502040204020203" pitchFamily="34" charset="0"/>
            </a:rPr>
            <a:t>Sınavlar genel olarak Haziran ayının 2. haftası hafta sonu yapılır.</a:t>
          </a:r>
        </a:p>
      </dsp:txBody>
      <dsp:txXfrm>
        <a:off x="505717" y="344014"/>
        <a:ext cx="9948209" cy="688386"/>
      </dsp:txXfrm>
    </dsp:sp>
    <dsp:sp modelId="{C48DBF67-B956-4D52-BE36-B6EB03768D65}">
      <dsp:nvSpPr>
        <dsp:cNvPr id="0" name=""/>
        <dsp:cNvSpPr/>
      </dsp:nvSpPr>
      <dsp:spPr>
        <a:xfrm>
          <a:off x="75476" y="257965"/>
          <a:ext cx="860483" cy="860483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39000" r="-39000"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DC5073-CF6B-405A-9AC0-7CF9087714A8}">
      <dsp:nvSpPr>
        <dsp:cNvPr id="0" name=""/>
        <dsp:cNvSpPr/>
      </dsp:nvSpPr>
      <dsp:spPr>
        <a:xfrm>
          <a:off x="900385" y="1376772"/>
          <a:ext cx="9553541" cy="6883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46407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>
              <a:solidFill>
                <a:schemeClr val="tx1">
                  <a:lumMod val="95000"/>
                  <a:lumOff val="5000"/>
                </a:schemeClr>
              </a:solidFill>
              <a:latin typeface="Bahnschrift Light Condensed" panose="020B0502040204020203" pitchFamily="34" charset="0"/>
            </a:rPr>
            <a:t>Sınava giren adaylar sabah oturumu için saat:10:00’dan öğleden sonra oturumu içinde 15:30’dan sonra sınav salonuna alınmazlar.</a:t>
          </a:r>
        </a:p>
      </dsp:txBody>
      <dsp:txXfrm>
        <a:off x="900385" y="1376772"/>
        <a:ext cx="9553541" cy="688386"/>
      </dsp:txXfrm>
    </dsp:sp>
    <dsp:sp modelId="{1A06FD4F-1AC0-4E66-8AED-119A9A1F97E7}">
      <dsp:nvSpPr>
        <dsp:cNvPr id="0" name=""/>
        <dsp:cNvSpPr/>
      </dsp:nvSpPr>
      <dsp:spPr>
        <a:xfrm>
          <a:off x="470144" y="1290724"/>
          <a:ext cx="860483" cy="860483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39000" r="-39000"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9B273B-A2C6-42CE-BE43-76FC60A5BF6B}">
      <dsp:nvSpPr>
        <dsp:cNvPr id="0" name=""/>
        <dsp:cNvSpPr/>
      </dsp:nvSpPr>
      <dsp:spPr>
        <a:xfrm>
          <a:off x="900385" y="2409531"/>
          <a:ext cx="9553541" cy="6883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46407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>
              <a:solidFill>
                <a:schemeClr val="tx1">
                  <a:lumMod val="95000"/>
                  <a:lumOff val="5000"/>
                </a:schemeClr>
              </a:solidFill>
              <a:latin typeface="Bahnschrift Light Condensed" panose="020B0502040204020203" pitchFamily="34" charset="0"/>
            </a:rPr>
            <a:t>Oturum ücreti 2022 yılına ait her bir oturum için 115 TL olup ücretler sonraki yıllar için ÖSYM tarafından yeniden belirlenir</a:t>
          </a:r>
        </a:p>
      </dsp:txBody>
      <dsp:txXfrm>
        <a:off x="900385" y="2409531"/>
        <a:ext cx="9553541" cy="688386"/>
      </dsp:txXfrm>
    </dsp:sp>
    <dsp:sp modelId="{3659366B-5504-43FB-9A36-7CC1C31F1FF1}">
      <dsp:nvSpPr>
        <dsp:cNvPr id="0" name=""/>
        <dsp:cNvSpPr/>
      </dsp:nvSpPr>
      <dsp:spPr>
        <a:xfrm>
          <a:off x="470144" y="2323483"/>
          <a:ext cx="860483" cy="860483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39000" r="-39000"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DD724D-CF71-4078-B1CA-7137AD5AE679}">
      <dsp:nvSpPr>
        <dsp:cNvPr id="0" name=""/>
        <dsp:cNvSpPr/>
      </dsp:nvSpPr>
      <dsp:spPr>
        <a:xfrm>
          <a:off x="505717" y="3442290"/>
          <a:ext cx="9948209" cy="68838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46407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>
              <a:solidFill>
                <a:schemeClr val="tx1">
                  <a:lumMod val="95000"/>
                  <a:lumOff val="5000"/>
                </a:schemeClr>
              </a:solidFill>
              <a:latin typeface="Bahnschrift Light Condensed" panose="020B0502040204020203" pitchFamily="34" charset="0"/>
            </a:rPr>
            <a:t>Sınava katılan adaylar için sınava giriş evrakı ile birlikte fotoğrafı güncel olan Yeni Nüfus cüzdanı veya geçerliliği olan pasaport istenmektedir.</a:t>
          </a:r>
        </a:p>
      </dsp:txBody>
      <dsp:txXfrm>
        <a:off x="505717" y="3442290"/>
        <a:ext cx="9948209" cy="688386"/>
      </dsp:txXfrm>
    </dsp:sp>
    <dsp:sp modelId="{DB66AC63-3C55-4087-B8C1-4D7C6C5BF353}">
      <dsp:nvSpPr>
        <dsp:cNvPr id="0" name=""/>
        <dsp:cNvSpPr/>
      </dsp:nvSpPr>
      <dsp:spPr>
        <a:xfrm>
          <a:off x="75476" y="3356241"/>
          <a:ext cx="860483" cy="860483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l="-25000" r="-25000"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49044-B7FD-42A2-9DCC-2FF40035E106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119A-8599-44C0-9BBF-4828DFA155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9833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11FFECA-2927-4157-BDE4-B7D870FEA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8E09F35-A40E-412A-BD7D-5B2CF9758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9A6E3BF-80A4-4745-820F-DD4ADEAE6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2A9B-9143-47F4-9A0A-5A23F031C50E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C921260-3F57-4382-99F3-BDFD26CF7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3BA82DF-6B0F-4AB7-9C2C-E9FA8CB70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8744-140C-4159-AE4E-638F9C49D7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962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3AD175F-1964-4386-9559-CFEEAAEBE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21610EB-E6CB-4D7A-BFA4-5A87FBF6E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8C68470-3CBB-454E-B25B-7C4B0360E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2A9B-9143-47F4-9A0A-5A23F031C50E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EC27165-4866-4BA2-A5BA-EF75C0FE1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8DB3832-B425-4084-8F82-D2C79E5E5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8744-140C-4159-AE4E-638F9C49D7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8264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4B7E932-8C7E-49AF-9698-CD68D7254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4F1D64E-DE84-44BE-A37B-BBE618540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3DBC823-839F-44DF-B1FD-C71BD6C77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2A9B-9143-47F4-9A0A-5A23F031C50E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254F384-A89F-4DC7-8118-EBD7869A5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AA199A7-4EA7-45F2-A347-97CCFE2AE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8744-140C-4159-AE4E-638F9C49D7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3201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1176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39EF56A-474C-44F4-AC33-42EC5B1B9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4A1E31A-032C-49B4-96DA-67156D8CB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060EEE3-A214-4A31-8168-004E8A144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2A9B-9143-47F4-9A0A-5A23F031C50E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B6BEC79-6544-414D-8437-809A474DF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414FC17-EBAE-4D56-A843-1356B5AF0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8744-140C-4159-AE4E-638F9C49D7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3993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37DEAFA-ED63-4A91-A405-B9A70CF62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B62A439-C17F-4B42-9A9C-FCE1859E0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8D757BD-6D72-4B1A-8D2C-DA5AC6892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2A9B-9143-47F4-9A0A-5A23F031C50E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5A4C58F-CC20-4313-BECF-D66E5BEE0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31C69AB-88DE-4844-8D5B-43F7E9B5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8744-140C-4159-AE4E-638F9C49D7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061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0C5A3CA-2C48-44EA-921E-4D55FE69D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4E40410-D5BA-4E9B-9643-1494AE85F0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FCEBE42-96D4-4F26-93D9-5A7F3752E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61DEF1D-A81E-49EA-BC6D-6AC4F1249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2A9B-9143-47F4-9A0A-5A23F031C50E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582CAEC-10A1-4995-A41E-CFC5BB534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4D5EE2A-3D9A-4639-8F2F-424D5BEDC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8744-140C-4159-AE4E-638F9C49D7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0374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80FBA0B-3D14-472F-AE10-6021BEEC1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3316E0C-6EBC-4C92-A4BC-DFB3ACDA3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AAE532C-096C-44FA-B296-FB6AB0579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B601AB9-E672-42AE-B168-9DD8D4B159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56ECE27-45AD-48D7-B607-8248E3FAA7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DC381DA-6295-4BB6-B68D-F1D6F24EC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2A9B-9143-47F4-9A0A-5A23F031C50E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191BAFC-7BCF-4E71-8545-2FC179CA8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E2B4B7E4-0109-42F3-ADB5-3D2CC83E5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8744-140C-4159-AE4E-638F9C49D7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0075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7A6D09C-4765-4296-8465-D7EFE5E49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CFA9698-1881-42FB-B784-95E22B294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2A9B-9143-47F4-9A0A-5A23F031C50E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08FDDF6-EEB5-42FC-8622-11E031114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0CFFB7C-6004-433E-B151-7F7DDF559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8744-140C-4159-AE4E-638F9C49D7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8854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F61AB34-39E1-452A-B41C-928DF0FEC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2A9B-9143-47F4-9A0A-5A23F031C50E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A051118-5F98-44C6-A91F-B199B18F8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9AEDBC1-A7CF-4CA8-AD03-23C6DF8DC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8744-140C-4159-AE4E-638F9C49D7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8738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6AD4973-0135-47C8-A89D-6509F59F5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97DE2A-F3C0-40A3-8BCD-0314E5341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6BEB9FF-3670-4BEA-A030-9E7E77733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F8FC154-ACC0-45A9-B361-397CD6DF9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2A9B-9143-47F4-9A0A-5A23F031C50E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65E7A88-DA50-4C83-83C6-5E0B506D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6FE22B0-705F-4F85-ACE8-45F5A2BA8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8744-140C-4159-AE4E-638F9C49D7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8629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48068B8-32AB-458B-9253-5E3A56B65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AA5F3D4-336A-436F-8AA3-A3A3781F37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9E77569-B3D6-4419-B0FF-49F5372C8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BB6502B-C447-4C22-BFC4-E769BBE93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2A9B-9143-47F4-9A0A-5A23F031C50E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5DA1CCD-5278-4C35-8BA1-2BDE0F52C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01CDDDA-762D-40D8-BF81-A9B47C20D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8744-140C-4159-AE4E-638F9C49D7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8110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41A25DD-F0E9-40DE-9F93-7530C82F7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A8CA7A1-6726-4585-8232-0762DBBE7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7816AEB-2516-48EA-8513-52D982CDD0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C2A9B-9143-47F4-9A0A-5A23F031C50E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049ED0D-0957-4773-8F0C-8FCF48522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A900613-926E-4875-AEFC-67993440F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A8744-140C-4159-AE4E-638F9C49D7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9463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3848940D-B716-416A-E0BF-B49BF392B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07" y="1549935"/>
            <a:ext cx="7144381" cy="3524561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5BCEA5A6-0FD4-116C-3DE4-870071E08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8755" y="1795718"/>
            <a:ext cx="9144000" cy="2387600"/>
          </a:xfrm>
        </p:spPr>
        <p:txBody>
          <a:bodyPr/>
          <a:lstStyle/>
          <a:p>
            <a:r>
              <a:rPr lang="tr-TR" dirty="0">
                <a:solidFill>
                  <a:schemeClr val="bg1"/>
                </a:solidFill>
                <a:latin typeface="Bahnschrift SemiBold" panose="020B0502040204020203" pitchFamily="34" charset="0"/>
              </a:rPr>
              <a:t>2023</a:t>
            </a:r>
            <a:r>
              <a:rPr lang="tr-TR" dirty="0">
                <a:solidFill>
                  <a:srgbClr val="C00000"/>
                </a:solidFill>
                <a:latin typeface="Bahnschrift SemiBold" panose="020B0502040204020203" pitchFamily="34" charset="0"/>
              </a:rPr>
              <a:t> YKS’YE DOĞRU</a:t>
            </a:r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7307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İçerik Yer Tutucusu 9">
            <a:extLst>
              <a:ext uri="{FF2B5EF4-FFF2-40B4-BE49-F238E27FC236}">
                <a16:creationId xmlns:a16="http://schemas.microsoft.com/office/drawing/2014/main" id="{A9D7D630-06EC-670D-F67A-48A49859F390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14239685"/>
              </p:ext>
            </p:extLst>
          </p:nvPr>
        </p:nvGraphicFramePr>
        <p:xfrm>
          <a:off x="5938391" y="1999053"/>
          <a:ext cx="5157787" cy="4390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İçerik Yer Tutucusu 8">
            <a:extLst>
              <a:ext uri="{FF2B5EF4-FFF2-40B4-BE49-F238E27FC236}">
                <a16:creationId xmlns:a16="http://schemas.microsoft.com/office/drawing/2014/main" id="{AA8C0C3D-73AC-DF14-6635-723DF3C0461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44098840"/>
              </p:ext>
            </p:extLst>
          </p:nvPr>
        </p:nvGraphicFramePr>
        <p:xfrm>
          <a:off x="680157" y="1999053"/>
          <a:ext cx="5157787" cy="4390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5DBF100-57C6-C620-232D-E19A0B67F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630" y="1587097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tr-TR" sz="20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TYT 0,5 Net Kuralı</a:t>
            </a:r>
          </a:p>
        </p:txBody>
      </p:sp>
      <p:sp>
        <p:nvSpPr>
          <p:cNvPr id="7" name="Metin Yer Tutucusu 6">
            <a:extLst>
              <a:ext uri="{FF2B5EF4-FFF2-40B4-BE49-F238E27FC236}">
                <a16:creationId xmlns:a16="http://schemas.microsoft.com/office/drawing/2014/main" id="{3D8815D7-C6E0-6F2E-319B-94837CFD6F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65620" y="1616699"/>
            <a:ext cx="6146223" cy="823912"/>
          </a:xfrm>
        </p:spPr>
        <p:txBody>
          <a:bodyPr>
            <a:normAutofit/>
          </a:bodyPr>
          <a:lstStyle/>
          <a:p>
            <a:pPr algn="ctr"/>
            <a:r>
              <a:rPr lang="tr-TR" sz="20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AYT / YDT 0,5 Net Kuralı</a:t>
            </a:r>
          </a:p>
        </p:txBody>
      </p:sp>
    </p:spTree>
    <p:extLst>
      <p:ext uri="{BB962C8B-B14F-4D97-AF65-F5344CB8AC3E}">
        <p14:creationId xmlns:p14="http://schemas.microsoft.com/office/powerpoint/2010/main" val="2121038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E40CF276-11A0-A82A-5AE8-74D9A7CDA26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465" y="1062449"/>
            <a:ext cx="8153565" cy="3901437"/>
          </a:xfrm>
          <a:prstGeom prst="rect">
            <a:avLst/>
          </a:prstGeom>
        </p:spPr>
      </p:pic>
      <p:sp>
        <p:nvSpPr>
          <p:cNvPr id="7" name="Başlık 6">
            <a:extLst>
              <a:ext uri="{FF2B5EF4-FFF2-40B4-BE49-F238E27FC236}">
                <a16:creationId xmlns:a16="http://schemas.microsoft.com/office/drawing/2014/main" id="{FDDC1ECF-7B92-4F84-BBB6-3983B092A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tr-TR" sz="40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Ham Puan – Ortaöğretim Başarı Puanı - Ek Puan</a:t>
            </a:r>
          </a:p>
        </p:txBody>
      </p:sp>
      <p:graphicFrame>
        <p:nvGraphicFramePr>
          <p:cNvPr id="9" name="İçerik Yer Tutucusu 8">
            <a:extLst>
              <a:ext uri="{FF2B5EF4-FFF2-40B4-BE49-F238E27FC236}">
                <a16:creationId xmlns:a16="http://schemas.microsoft.com/office/drawing/2014/main" id="{A6BD14B1-6B72-9180-268B-EF398169B7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11834"/>
              </p:ext>
            </p:extLst>
          </p:nvPr>
        </p:nvGraphicFramePr>
        <p:xfrm>
          <a:off x="694021" y="31517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8057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o 6">
            <a:extLst>
              <a:ext uri="{FF2B5EF4-FFF2-40B4-BE49-F238E27FC236}">
                <a16:creationId xmlns:a16="http://schemas.microsoft.com/office/drawing/2014/main" id="{38E2615B-C40F-13E2-A4E5-1BBB8A17C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222689"/>
              </p:ext>
            </p:extLst>
          </p:nvPr>
        </p:nvGraphicFramePr>
        <p:xfrm>
          <a:off x="5419344" y="293053"/>
          <a:ext cx="6221984" cy="6234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2307">
                  <a:extLst>
                    <a:ext uri="{9D8B030D-6E8A-4147-A177-3AD203B41FA5}">
                      <a16:colId xmlns:a16="http://schemas.microsoft.com/office/drawing/2014/main" val="937753172"/>
                    </a:ext>
                  </a:extLst>
                </a:gridCol>
                <a:gridCol w="919298">
                  <a:extLst>
                    <a:ext uri="{9D8B030D-6E8A-4147-A177-3AD203B41FA5}">
                      <a16:colId xmlns:a16="http://schemas.microsoft.com/office/drawing/2014/main" val="2125529550"/>
                    </a:ext>
                  </a:extLst>
                </a:gridCol>
                <a:gridCol w="830635">
                  <a:extLst>
                    <a:ext uri="{9D8B030D-6E8A-4147-A177-3AD203B41FA5}">
                      <a16:colId xmlns:a16="http://schemas.microsoft.com/office/drawing/2014/main" val="2335635527"/>
                    </a:ext>
                  </a:extLst>
                </a:gridCol>
                <a:gridCol w="889744">
                  <a:extLst>
                    <a:ext uri="{9D8B030D-6E8A-4147-A177-3AD203B41FA5}">
                      <a16:colId xmlns:a16="http://schemas.microsoft.com/office/drawing/2014/main" val="3807014655"/>
                    </a:ext>
                  </a:extLst>
                </a:gridCol>
              </a:tblGrid>
              <a:tr h="58179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Bahnschrift" panose="020B0502040204020203" pitchFamily="34" charset="0"/>
                        </a:rPr>
                        <a:t>AĞIRLIKLI YILSONU BAŞARI PUANI HESAPLAMA</a:t>
                      </a:r>
                      <a:br>
                        <a:rPr lang="tr-T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tr-T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Bahnschrift" panose="020B0502040204020203" pitchFamily="34" charset="0"/>
                        </a:rPr>
                        <a:t>ÖRNEK OLARAK 9. SINIF KULLANILMIŞTIR</a:t>
                      </a:r>
                      <a:endParaRPr lang="tr-TR" sz="1600" b="0" i="0" u="none" strike="noStrike" dirty="0">
                        <a:solidFill>
                          <a:schemeClr val="bg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402921"/>
                  </a:ext>
                </a:extLst>
              </a:tr>
              <a:tr h="35265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DERS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HAFTALIK</a:t>
                      </a:r>
                      <a:b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DERS SAATİ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DERS</a:t>
                      </a:r>
                      <a:b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NOTU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AĞIRLIKLI</a:t>
                      </a:r>
                      <a:b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DERS NOTU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9026374"/>
                  </a:ext>
                </a:extLst>
              </a:tr>
              <a:tr h="18080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231F20"/>
                          </a:solidFill>
                          <a:effectLst/>
                          <a:latin typeface="Bahnschrift" panose="020B0502040204020203" pitchFamily="34" charset="0"/>
                        </a:rPr>
                        <a:t>TÜRK DİLİ VE EDEBİYATI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231F20"/>
                          </a:solidFill>
                          <a:effectLst/>
                          <a:latin typeface="Bahnschrift" panose="020B0502040204020203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425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8677444"/>
                  </a:ext>
                </a:extLst>
              </a:tr>
              <a:tr h="18080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231F20"/>
                          </a:solidFill>
                          <a:effectLst/>
                          <a:latin typeface="Bahnschrift" panose="020B0502040204020203" pitchFamily="34" charset="0"/>
                        </a:rPr>
                        <a:t>DİN KÜLTÜRÜ VE AHLAK BİLGİSİ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231F20"/>
                          </a:solidFill>
                          <a:effectLst/>
                          <a:latin typeface="Bahnschrift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0380512"/>
                  </a:ext>
                </a:extLst>
              </a:tr>
              <a:tr h="18080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231F20"/>
                          </a:solidFill>
                          <a:effectLst/>
                          <a:latin typeface="Bahnschrift" panose="020B0502040204020203" pitchFamily="34" charset="0"/>
                        </a:rPr>
                        <a:t>TARİH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231F20"/>
                          </a:solidFill>
                          <a:effectLst/>
                          <a:latin typeface="Bahnschrift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8554198"/>
                  </a:ext>
                </a:extLst>
              </a:tr>
              <a:tr h="18080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231F20"/>
                          </a:solidFill>
                          <a:effectLst/>
                          <a:latin typeface="Bahnschrift" panose="020B0502040204020203" pitchFamily="34" charset="0"/>
                        </a:rPr>
                        <a:t>COĞRAFYA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231F20"/>
                          </a:solidFill>
                          <a:effectLst/>
                          <a:latin typeface="Bahnschrift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3161747"/>
                  </a:ext>
                </a:extLst>
              </a:tr>
              <a:tr h="18080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231F20"/>
                          </a:solidFill>
                          <a:effectLst/>
                          <a:latin typeface="Bahnschrift" panose="020B0502040204020203" pitchFamily="34" charset="0"/>
                        </a:rPr>
                        <a:t>MATEMATİK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231F20"/>
                          </a:solidFill>
                          <a:effectLst/>
                          <a:latin typeface="Bahnschrift" panose="020B0502040204020203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498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636775"/>
                  </a:ext>
                </a:extLst>
              </a:tr>
              <a:tr h="18080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231F20"/>
                          </a:solidFill>
                          <a:effectLst/>
                          <a:latin typeface="Bahnschrift" panose="020B0502040204020203" pitchFamily="34" charset="0"/>
                        </a:rPr>
                        <a:t>FİZİK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231F20"/>
                          </a:solidFill>
                          <a:effectLst/>
                          <a:latin typeface="Bahnschrift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8484492"/>
                  </a:ext>
                </a:extLst>
              </a:tr>
              <a:tr h="18080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231F20"/>
                          </a:solidFill>
                          <a:effectLst/>
                          <a:latin typeface="Bahnschrift" panose="020B0502040204020203" pitchFamily="34" charset="0"/>
                        </a:rPr>
                        <a:t>KİMYA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231F20"/>
                          </a:solidFill>
                          <a:effectLst/>
                          <a:latin typeface="Bahnschrift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8909665"/>
                  </a:ext>
                </a:extLst>
              </a:tr>
              <a:tr h="18080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231F20"/>
                          </a:solidFill>
                          <a:effectLst/>
                          <a:latin typeface="Bahnschrift" panose="020B0502040204020203" pitchFamily="34" charset="0"/>
                        </a:rPr>
                        <a:t>BİYOLOJİ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231F20"/>
                          </a:solidFill>
                          <a:effectLst/>
                          <a:latin typeface="Bahnschrift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4272656"/>
                  </a:ext>
                </a:extLst>
              </a:tr>
              <a:tr h="18080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231F20"/>
                          </a:solidFill>
                          <a:effectLst/>
                          <a:latin typeface="Bahnschrift" panose="020B0502040204020203" pitchFamily="34" charset="0"/>
                        </a:rPr>
                        <a:t>BİRİNCİ YABANCI DİL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231F20"/>
                          </a:solidFill>
                          <a:effectLst/>
                          <a:latin typeface="Bahnschrift" panose="020B0502040204020203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8471974"/>
                  </a:ext>
                </a:extLst>
              </a:tr>
              <a:tr h="18080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231F20"/>
                          </a:solidFill>
                          <a:effectLst/>
                          <a:latin typeface="Bahnschrift" panose="020B0502040204020203" pitchFamily="34" charset="0"/>
                        </a:rPr>
                        <a:t>İKİNCİ YABANCI DİL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231F20"/>
                          </a:solidFill>
                          <a:effectLst/>
                          <a:latin typeface="Bahnschrift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1941659"/>
                  </a:ext>
                </a:extLst>
              </a:tr>
              <a:tr h="18080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231F20"/>
                          </a:solidFill>
                          <a:effectLst/>
                          <a:latin typeface="Bahnschrift" panose="020B0502040204020203" pitchFamily="34" charset="0"/>
                        </a:rPr>
                        <a:t>BEDEN EĞİTİMİ VE SPOR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231F20"/>
                          </a:solidFill>
                          <a:effectLst/>
                          <a:latin typeface="Bahnschrift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5669481"/>
                  </a:ext>
                </a:extLst>
              </a:tr>
              <a:tr h="18080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231F20"/>
                          </a:solidFill>
                          <a:effectLst/>
                          <a:latin typeface="Bahnschrift" panose="020B0502040204020203" pitchFamily="34" charset="0"/>
                        </a:rPr>
                        <a:t>GÖRSEL  SANATLAR/MÜZİK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231F20"/>
                          </a:solidFill>
                          <a:effectLst/>
                          <a:latin typeface="Bahnschrift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2075243"/>
                  </a:ext>
                </a:extLst>
              </a:tr>
              <a:tr h="18080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231F20"/>
                          </a:solidFill>
                          <a:effectLst/>
                          <a:latin typeface="Bahnschrift" panose="020B0502040204020203" pitchFamily="34" charset="0"/>
                        </a:rPr>
                        <a:t>SAĞLIK BİLGİSİ VE TRAFİK KÜLTÜRÜ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231F20"/>
                          </a:solidFill>
                          <a:effectLst/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2539468"/>
                  </a:ext>
                </a:extLst>
              </a:tr>
              <a:tr h="18080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231F20"/>
                          </a:solidFill>
                          <a:effectLst/>
                          <a:latin typeface="Bahnschrift" panose="020B0502040204020203" pitchFamily="34" charset="0"/>
                        </a:rPr>
                        <a:t>ASTRONOMİ VE UZAY BİLİMLERİ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231F20"/>
                          </a:solidFill>
                          <a:effectLst/>
                          <a:latin typeface="Bahnschrift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7501499"/>
                  </a:ext>
                </a:extLst>
              </a:tr>
              <a:tr h="18080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231F20"/>
                          </a:solidFill>
                          <a:effectLst/>
                          <a:latin typeface="Bahnschrift" panose="020B0502040204020203" pitchFamily="34" charset="0"/>
                        </a:rPr>
                        <a:t>DEMOKRASİ VE İNSAN HAKLARI 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231F20"/>
                          </a:solidFill>
                          <a:effectLst/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8974554"/>
                  </a:ext>
                </a:extLst>
              </a:tr>
              <a:tr h="18080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231F20"/>
                          </a:solidFill>
                          <a:effectLst/>
                          <a:latin typeface="Bahnschrift" panose="020B0502040204020203" pitchFamily="34" charset="0"/>
                        </a:rPr>
                        <a:t>BİLGİSAYAR BİLİMİ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231F20"/>
                          </a:solidFill>
                          <a:effectLst/>
                          <a:latin typeface="Bahnschrift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43118869"/>
                  </a:ext>
                </a:extLst>
              </a:tr>
              <a:tr h="18080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231F20"/>
                          </a:solidFill>
                          <a:effectLst/>
                          <a:latin typeface="Bahnschrift" panose="020B0502040204020203" pitchFamily="34" charset="0"/>
                        </a:rPr>
                        <a:t>DRAMA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231F20"/>
                          </a:solidFill>
                          <a:effectLst/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8108330"/>
                  </a:ext>
                </a:extLst>
              </a:tr>
              <a:tr h="92655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231F20"/>
                          </a:solidFill>
                          <a:effectLst/>
                          <a:latin typeface="Bahnschrift" panose="020B0502040204020203" pitchFamily="34" charset="0"/>
                        </a:rPr>
                        <a:t>TOPLAM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C00000"/>
                          </a:solidFill>
                          <a:effectLst/>
                          <a:latin typeface="Bahnschrift" panose="020B0502040204020203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538DD5"/>
                          </a:solidFill>
                          <a:effectLst/>
                          <a:latin typeface="Bahnschrift" panose="020B0502040204020203" pitchFamily="34" charset="0"/>
                        </a:rPr>
                        <a:t>HAFTALIK DERS SAAT TOPLAMI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/</a:t>
                      </a:r>
                      <a:b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tr-TR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Bahnschrift" panose="020B0502040204020203" pitchFamily="34" charset="0"/>
                        </a:rPr>
                        <a:t>HAFTALIK DERS SATİ TOPLAMI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>
                          <a:solidFill>
                            <a:srgbClr val="538DD5"/>
                          </a:solidFill>
                          <a:effectLst/>
                          <a:latin typeface="Bahnschrift" panose="020B0502040204020203" pitchFamily="34" charset="0"/>
                        </a:rPr>
                        <a:t>3189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97770"/>
                  </a:ext>
                </a:extLst>
              </a:tr>
              <a:tr h="31416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231F20"/>
                          </a:solidFill>
                          <a:effectLst/>
                          <a:latin typeface="Bahnschrift" panose="020B0502040204020203" pitchFamily="34" charset="0"/>
                        </a:rPr>
                        <a:t>AĞIRLIKLI YIL SONU BAŞARI PUANI</a:t>
                      </a:r>
                    </a:p>
                  </a:txBody>
                  <a:tcPr marL="857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2400" b="1" i="0" u="none" strike="noStrike" dirty="0">
                          <a:solidFill>
                            <a:srgbClr val="231F20"/>
                          </a:solidFill>
                          <a:effectLst/>
                          <a:latin typeface="Bahnschrift" panose="020B0502040204020203" pitchFamily="34" charset="0"/>
                        </a:rPr>
                        <a:t>79,725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377117"/>
                  </a:ext>
                </a:extLst>
              </a:tr>
              <a:tr h="52450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HER YIL BU HESAPLAMA UYGULANARAK HER YILIN AĞIRLIKLI YIL SONU BAŞARI PUANI HESAPLANIR VE 4 YILIN ORTALAMASI ALINARAK DİPLOMA NOTU ELDE EDİLİR. DİPLOMA NOTUNUN %60'I YKS HAM PUANA EKLENİR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467648"/>
                  </a:ext>
                </a:extLst>
              </a:tr>
            </a:tbl>
          </a:graphicData>
        </a:graphic>
      </p:graphicFrame>
      <p:sp>
        <p:nvSpPr>
          <p:cNvPr id="9" name="Dikdörtgen 8">
            <a:extLst>
              <a:ext uri="{FF2B5EF4-FFF2-40B4-BE49-F238E27FC236}">
                <a16:creationId xmlns:a16="http://schemas.microsoft.com/office/drawing/2014/main" id="{A216CC6C-1A95-A825-2AE8-D4118434CFD5}"/>
              </a:ext>
            </a:extLst>
          </p:cNvPr>
          <p:cNvSpPr/>
          <p:nvPr/>
        </p:nvSpPr>
        <p:spPr>
          <a:xfrm>
            <a:off x="56068" y="202158"/>
            <a:ext cx="50828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tr-TR" sz="4400" b="1" dirty="0">
                <a:solidFill>
                  <a:srgbClr val="C00000"/>
                </a:solidFill>
                <a:latin typeface="Candara" panose="020E0502030303020204" pitchFamily="34" charset="0"/>
              </a:rPr>
              <a:t>Ağırlıklı Yıl Sonu Başarı Puanı ve Diploma Notu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5FFD2010-CF6D-FD44-7D5C-2AB22D567DFD}"/>
              </a:ext>
            </a:extLst>
          </p:cNvPr>
          <p:cNvSpPr/>
          <p:nvPr/>
        </p:nvSpPr>
        <p:spPr>
          <a:xfrm rot="21354625">
            <a:off x="1334576" y="2407950"/>
            <a:ext cx="24450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tr-TR" b="1" dirty="0">
                <a:solidFill>
                  <a:srgbClr val="000000"/>
                </a:solidFill>
                <a:latin typeface="Candara" panose="020E0502030303020204" pitchFamily="34" charset="0"/>
              </a:rPr>
              <a:t>9. 10. 11. 12. sınıfın sonunda oluşan ağırlık yıl sonu başarı </a:t>
            </a:r>
          </a:p>
          <a:p>
            <a:pPr algn="ctr" fontAlgn="ctr"/>
            <a:r>
              <a:rPr lang="tr-TR" b="1" dirty="0">
                <a:solidFill>
                  <a:srgbClr val="000000"/>
                </a:solidFill>
                <a:latin typeface="Candara" panose="020E0502030303020204" pitchFamily="34" charset="0"/>
              </a:rPr>
              <a:t>Puanlarının aritmetik ortalaması alınarak DİPLOMA NOTU meydana gelir ve bu puanın %60’ı adayın YKS Ham Puanına eklenerek Yerleştirme Puanı oluşur. Diploma notu 50’nin altında olan adayların notu 50 olarak hesaplanır.</a:t>
            </a:r>
          </a:p>
        </p:txBody>
      </p:sp>
    </p:spTree>
    <p:extLst>
      <p:ext uri="{BB962C8B-B14F-4D97-AF65-F5344CB8AC3E}">
        <p14:creationId xmlns:p14="http://schemas.microsoft.com/office/powerpoint/2010/main" val="972169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İçerik Yer Tutucusu 25">
            <a:extLst>
              <a:ext uri="{FF2B5EF4-FFF2-40B4-BE49-F238E27FC236}">
                <a16:creationId xmlns:a16="http://schemas.microsoft.com/office/drawing/2014/main" id="{4A70A2D1-FA30-566A-DF23-FB5C143D7B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6094146"/>
              </p:ext>
            </p:extLst>
          </p:nvPr>
        </p:nvGraphicFramePr>
        <p:xfrm>
          <a:off x="271305" y="2418479"/>
          <a:ext cx="11565653" cy="4334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" name="Başlık 6">
            <a:extLst>
              <a:ext uri="{FF2B5EF4-FFF2-40B4-BE49-F238E27FC236}">
                <a16:creationId xmlns:a16="http://schemas.microsoft.com/office/drawing/2014/main" id="{0EBD9F63-68FB-87B9-1B49-20ECCCF38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Yerleştirme Puanı</a:t>
            </a:r>
          </a:p>
        </p:txBody>
      </p:sp>
    </p:spTree>
    <p:extLst>
      <p:ext uri="{BB962C8B-B14F-4D97-AF65-F5344CB8AC3E}">
        <p14:creationId xmlns:p14="http://schemas.microsoft.com/office/powerpoint/2010/main" val="1491414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F9E9E555-CA87-FBDB-7A09-E3DA47A9DC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530" y="177694"/>
            <a:ext cx="8752756" cy="6518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82538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2">
            <a:extLst>
              <a:ext uri="{FF2B5EF4-FFF2-40B4-BE49-F238E27FC236}">
                <a16:creationId xmlns:a16="http://schemas.microsoft.com/office/drawing/2014/main" id="{67B13E21-DD05-868F-6F57-3DA7F3A1B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455053"/>
              </p:ext>
            </p:extLst>
          </p:nvPr>
        </p:nvGraphicFramePr>
        <p:xfrm>
          <a:off x="288658" y="462280"/>
          <a:ext cx="812799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343442031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97220102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22910712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9188548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72130573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218797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93560480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63373107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80832308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9462075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77445384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82153473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93550575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1163585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effectLst/>
                          <a:latin typeface="+mn-lt"/>
                        </a:rPr>
                        <a:t>TYT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r-TR" sz="1100" b="1" i="0" u="none" strike="noStrike" dirty="0">
                          <a:effectLst/>
                          <a:latin typeface="+mn-lt"/>
                        </a:rPr>
                        <a:t>AYT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 dirty="0">
                          <a:effectLst/>
                          <a:latin typeface="+mn-lt"/>
                        </a:rPr>
                        <a:t>TYT - AYT PUAN VE BAŞARI SIRALARI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974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800" b="1" i="0" u="none" strike="noStrike" dirty="0">
                          <a:solidFill>
                            <a:srgbClr val="3F3F76"/>
                          </a:solidFill>
                          <a:effectLst/>
                          <a:latin typeface="+mn-lt"/>
                        </a:rPr>
                        <a:t>TÜR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800" b="1" i="0" u="none" strike="noStrike" dirty="0">
                          <a:solidFill>
                            <a:srgbClr val="3F3F76"/>
                          </a:solidFill>
                          <a:effectLst/>
                          <a:latin typeface="+mn-lt"/>
                        </a:rPr>
                        <a:t>SOS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800" b="1" i="0" u="none" strike="noStrike" dirty="0">
                          <a:solidFill>
                            <a:srgbClr val="3F3F76"/>
                          </a:solidFill>
                          <a:effectLst/>
                          <a:latin typeface="+mn-lt"/>
                        </a:rPr>
                        <a:t>MAT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800" b="1" i="0" u="none" strike="noStrike" dirty="0">
                          <a:solidFill>
                            <a:srgbClr val="3F3F76"/>
                          </a:solidFill>
                          <a:effectLst/>
                          <a:latin typeface="+mn-lt"/>
                        </a:rPr>
                        <a:t>FEN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800" b="1" i="0" u="none" strike="noStrike">
                          <a:solidFill>
                            <a:srgbClr val="3F3F76"/>
                          </a:solidFill>
                          <a:effectLst/>
                          <a:latin typeface="+mn-lt"/>
                        </a:rPr>
                        <a:t>TDE-SOS1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800" b="1" i="0" u="none" strike="noStrike">
                          <a:solidFill>
                            <a:srgbClr val="3F3F76"/>
                          </a:solidFill>
                          <a:effectLst/>
                          <a:latin typeface="+mn-lt"/>
                        </a:rPr>
                        <a:t>SOS2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800" b="1" i="0" u="none" strike="noStrike">
                          <a:solidFill>
                            <a:srgbClr val="3F3F76"/>
                          </a:solidFill>
                          <a:effectLst/>
                          <a:latin typeface="+mn-lt"/>
                        </a:rPr>
                        <a:t>MAT2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800" b="1" i="0" u="none" strike="noStrike" dirty="0">
                          <a:solidFill>
                            <a:srgbClr val="3F3F76"/>
                          </a:solidFill>
                          <a:effectLst/>
                          <a:latin typeface="+mn-lt"/>
                        </a:rPr>
                        <a:t>FEN2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1" i="0" u="none" strike="noStrike">
                          <a:solidFill>
                            <a:srgbClr val="3F3F76"/>
                          </a:solidFill>
                          <a:effectLst/>
                          <a:latin typeface="+mn-lt"/>
                        </a:rPr>
                        <a:t>TOPLAM</a:t>
                      </a:r>
                      <a:br>
                        <a:rPr lang="tr-TR" sz="800" b="1" i="0" u="none" strike="noStrike">
                          <a:solidFill>
                            <a:srgbClr val="3F3F76"/>
                          </a:solidFill>
                          <a:effectLst/>
                          <a:latin typeface="+mn-lt"/>
                        </a:rPr>
                      </a:br>
                      <a:r>
                        <a:rPr lang="tr-TR" sz="800" b="1" i="0" u="none" strike="noStrike">
                          <a:solidFill>
                            <a:srgbClr val="3F3F76"/>
                          </a:solidFill>
                          <a:effectLst/>
                          <a:latin typeface="+mn-lt"/>
                        </a:rPr>
                        <a:t>NET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800" b="1" i="0" u="none" strike="noStrike">
                          <a:solidFill>
                            <a:srgbClr val="3F3F76"/>
                          </a:solidFill>
                          <a:effectLst/>
                          <a:latin typeface="+mn-lt"/>
                        </a:rPr>
                        <a:t>TYT</a:t>
                      </a:r>
                      <a:br>
                        <a:rPr lang="tr-TR" sz="800" b="1" i="0" u="none" strike="noStrike">
                          <a:solidFill>
                            <a:srgbClr val="3F3F76"/>
                          </a:solidFill>
                          <a:effectLst/>
                          <a:latin typeface="+mn-lt"/>
                        </a:rPr>
                      </a:br>
                      <a:r>
                        <a:rPr lang="tr-TR" sz="800" b="1" i="0" u="none" strike="noStrike">
                          <a:solidFill>
                            <a:srgbClr val="3F3F76"/>
                          </a:solidFill>
                          <a:effectLst/>
                          <a:latin typeface="+mn-lt"/>
                        </a:rPr>
                        <a:t>PUAN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800" b="1" i="0" u="none" strike="noStrike" dirty="0">
                          <a:solidFill>
                            <a:srgbClr val="3F3F76"/>
                          </a:solidFill>
                          <a:effectLst/>
                          <a:latin typeface="+mn-lt"/>
                        </a:rPr>
                        <a:t>TYT</a:t>
                      </a:r>
                      <a:br>
                        <a:rPr lang="tr-TR" sz="800" b="1" i="0" u="none" strike="noStrike" dirty="0">
                          <a:solidFill>
                            <a:srgbClr val="3F3F76"/>
                          </a:solidFill>
                          <a:effectLst/>
                          <a:latin typeface="+mn-lt"/>
                        </a:rPr>
                      </a:br>
                      <a:r>
                        <a:rPr lang="tr-TR" sz="800" b="1" i="0" u="none" strike="noStrike" dirty="0">
                          <a:solidFill>
                            <a:srgbClr val="3F3F76"/>
                          </a:solidFill>
                          <a:effectLst/>
                          <a:latin typeface="+mn-lt"/>
                        </a:rPr>
                        <a:t>BŞ SIRASI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800" b="1" i="0" u="none" strike="noStrike" dirty="0">
                          <a:solidFill>
                            <a:srgbClr val="3F3F76"/>
                          </a:solidFill>
                          <a:effectLst/>
                          <a:latin typeface="+mn-lt"/>
                        </a:rPr>
                        <a:t>SAYISAL </a:t>
                      </a:r>
                      <a:br>
                        <a:rPr lang="tr-TR" sz="800" b="1" i="0" u="none" strike="noStrike" dirty="0">
                          <a:solidFill>
                            <a:srgbClr val="3F3F76"/>
                          </a:solidFill>
                          <a:effectLst/>
                          <a:latin typeface="+mn-lt"/>
                        </a:rPr>
                      </a:br>
                      <a:r>
                        <a:rPr lang="tr-TR" sz="800" b="1" i="0" u="none" strike="noStrike" dirty="0">
                          <a:solidFill>
                            <a:srgbClr val="3F3F76"/>
                          </a:solidFill>
                          <a:effectLst/>
                          <a:latin typeface="+mn-lt"/>
                        </a:rPr>
                        <a:t>PUAN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800" b="1" i="0" u="none" strike="noStrike" dirty="0">
                          <a:solidFill>
                            <a:srgbClr val="3F3F76"/>
                          </a:solidFill>
                          <a:effectLst/>
                          <a:latin typeface="+mn-lt"/>
                        </a:rPr>
                        <a:t>SAYISAL</a:t>
                      </a:r>
                      <a:br>
                        <a:rPr lang="tr-TR" sz="800" b="1" i="0" u="none" strike="noStrike" dirty="0">
                          <a:solidFill>
                            <a:srgbClr val="3F3F76"/>
                          </a:solidFill>
                          <a:effectLst/>
                          <a:latin typeface="+mn-lt"/>
                        </a:rPr>
                      </a:br>
                      <a:r>
                        <a:rPr lang="tr-TR" sz="800" b="1" i="0" u="none" strike="noStrike" dirty="0">
                          <a:solidFill>
                            <a:srgbClr val="3F3F76"/>
                          </a:solidFill>
                          <a:effectLst/>
                          <a:latin typeface="+mn-lt"/>
                        </a:rPr>
                        <a:t>BŞ SIRASI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1" i="0" u="none" strike="noStrike" dirty="0">
                          <a:solidFill>
                            <a:srgbClr val="3F3F76"/>
                          </a:solidFill>
                          <a:effectLst/>
                          <a:latin typeface="+mn-lt"/>
                        </a:rPr>
                        <a:t>DİPLOMA</a:t>
                      </a:r>
                      <a:br>
                        <a:rPr lang="tr-TR" sz="800" b="1" i="0" u="none" strike="noStrike" dirty="0">
                          <a:solidFill>
                            <a:srgbClr val="3F3F76"/>
                          </a:solidFill>
                          <a:effectLst/>
                          <a:latin typeface="+mn-lt"/>
                        </a:rPr>
                      </a:br>
                      <a:r>
                        <a:rPr lang="tr-TR" sz="800" b="1" i="0" u="none" strike="noStrike" dirty="0">
                          <a:solidFill>
                            <a:srgbClr val="3F3F76"/>
                          </a:solidFill>
                          <a:effectLst/>
                          <a:latin typeface="+mn-lt"/>
                        </a:rPr>
                        <a:t>NOTU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791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effectLst/>
                          <a:latin typeface="+mn-lt"/>
                        </a:rPr>
                        <a:t>157,25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478,452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39.042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478,188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33.146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+mn-lt"/>
                        </a:rPr>
                        <a:t>98,687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5720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effectLst/>
                          <a:latin typeface="+mn-lt"/>
                        </a:rPr>
                        <a:t>141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440,252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95.633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448,401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58.010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+mn-lt"/>
                        </a:rPr>
                        <a:t>900653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8958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effectLst/>
                          <a:latin typeface="+mn-lt"/>
                        </a:rPr>
                        <a:t>142,5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458,437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65.665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447,979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58.393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+mn-lt"/>
                        </a:rPr>
                        <a:t>97,9256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0845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effectLst/>
                          <a:latin typeface="+mn-lt"/>
                        </a:rPr>
                        <a:t>129,75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402,766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180.040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414,396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90.456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+mn-lt"/>
                        </a:rPr>
                        <a:t>93,144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6908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effectLst/>
                          <a:latin typeface="+mn-lt"/>
                        </a:rPr>
                        <a:t>113,25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372,960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282.309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407,725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97.603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+mn-lt"/>
                        </a:rPr>
                        <a:t>94,5805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05758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effectLst/>
                          <a:latin typeface="+mn-lt"/>
                        </a:rPr>
                        <a:t>111,25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420,249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135.788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362,718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154.947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+mn-lt"/>
                        </a:rPr>
                        <a:t>93,3741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3476201"/>
                  </a:ext>
                </a:extLst>
              </a:tr>
            </a:tbl>
          </a:graphicData>
        </a:graphic>
      </p:graphicFrame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69BAEA0D-BFFF-1503-CEA9-EE65C2E98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180462"/>
              </p:ext>
            </p:extLst>
          </p:nvPr>
        </p:nvGraphicFramePr>
        <p:xfrm>
          <a:off x="3073163" y="3580070"/>
          <a:ext cx="8127994" cy="2966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343442031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97220102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22910712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9188548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72130573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218797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93560480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63373107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80832308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9462075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77445384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82153473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93550575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1163585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r-TR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TYT</a:t>
                      </a:r>
                      <a:endParaRPr lang="tr-TR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r-TR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AYT</a:t>
                      </a:r>
                      <a:endParaRPr lang="tr-TR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TYT - AYT PUAN VE BAŞARI SIRALARI</a:t>
                      </a:r>
                      <a:endParaRPr lang="fi-FI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974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800" b="1" u="none" strike="noStrike" dirty="0">
                          <a:solidFill>
                            <a:srgbClr val="3F3F76"/>
                          </a:solidFill>
                          <a:effectLst/>
                        </a:rPr>
                        <a:t>TÜR</a:t>
                      </a:r>
                      <a:endParaRPr lang="tr-TR" sz="800" b="1" i="0" u="none" strike="noStrike" dirty="0">
                        <a:solidFill>
                          <a:srgbClr val="3F3F76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800" b="1" u="none" strike="noStrike" dirty="0">
                          <a:solidFill>
                            <a:srgbClr val="3F3F76"/>
                          </a:solidFill>
                          <a:effectLst/>
                        </a:rPr>
                        <a:t>SOS</a:t>
                      </a:r>
                      <a:endParaRPr lang="tr-TR" sz="800" b="1" i="0" u="none" strike="noStrike" dirty="0">
                        <a:solidFill>
                          <a:srgbClr val="3F3F76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800" b="1" u="none" strike="noStrike" dirty="0">
                          <a:solidFill>
                            <a:srgbClr val="3F3F76"/>
                          </a:solidFill>
                          <a:effectLst/>
                        </a:rPr>
                        <a:t>MAT</a:t>
                      </a:r>
                      <a:endParaRPr lang="tr-TR" sz="800" b="1" i="0" u="none" strike="noStrike" dirty="0">
                        <a:solidFill>
                          <a:srgbClr val="3F3F76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800" b="1" u="none" strike="noStrike">
                          <a:solidFill>
                            <a:srgbClr val="3F3F76"/>
                          </a:solidFill>
                          <a:effectLst/>
                        </a:rPr>
                        <a:t>FEN</a:t>
                      </a:r>
                      <a:endParaRPr lang="tr-TR" sz="800" b="1" i="0" u="none" strike="noStrike">
                        <a:solidFill>
                          <a:srgbClr val="3F3F76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800" b="1" u="none" strike="noStrike" dirty="0">
                          <a:solidFill>
                            <a:srgbClr val="3F3F76"/>
                          </a:solidFill>
                          <a:effectLst/>
                        </a:rPr>
                        <a:t>TDE-SOS1</a:t>
                      </a:r>
                      <a:endParaRPr lang="tr-TR" sz="800" b="1" i="0" u="none" strike="noStrike" dirty="0">
                        <a:solidFill>
                          <a:srgbClr val="3F3F76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800" b="1" u="none" strike="noStrike">
                          <a:solidFill>
                            <a:srgbClr val="3F3F76"/>
                          </a:solidFill>
                          <a:effectLst/>
                        </a:rPr>
                        <a:t>SOS2</a:t>
                      </a:r>
                      <a:endParaRPr lang="tr-TR" sz="800" b="1" i="0" u="none" strike="noStrike">
                        <a:solidFill>
                          <a:srgbClr val="3F3F76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800" b="1" u="none" strike="noStrike">
                          <a:solidFill>
                            <a:srgbClr val="3F3F76"/>
                          </a:solidFill>
                          <a:effectLst/>
                        </a:rPr>
                        <a:t>MAT2</a:t>
                      </a:r>
                      <a:endParaRPr lang="tr-TR" sz="800" b="1" i="0" u="none" strike="noStrike">
                        <a:solidFill>
                          <a:srgbClr val="3F3F76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800" b="1" u="none" strike="noStrike" dirty="0">
                          <a:solidFill>
                            <a:srgbClr val="3F3F76"/>
                          </a:solidFill>
                          <a:effectLst/>
                        </a:rPr>
                        <a:t>FEN2</a:t>
                      </a:r>
                      <a:endParaRPr lang="tr-TR" sz="800" b="1" i="0" u="none" strike="noStrike" dirty="0">
                        <a:solidFill>
                          <a:srgbClr val="3F3F76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1" u="none" strike="noStrike" dirty="0">
                          <a:solidFill>
                            <a:srgbClr val="3F3F76"/>
                          </a:solidFill>
                          <a:effectLst/>
                        </a:rPr>
                        <a:t>TOPLAM</a:t>
                      </a:r>
                      <a:br>
                        <a:rPr lang="tr-TR" sz="800" b="1" u="none" strike="noStrike" dirty="0">
                          <a:solidFill>
                            <a:srgbClr val="3F3F76"/>
                          </a:solidFill>
                          <a:effectLst/>
                        </a:rPr>
                      </a:br>
                      <a:r>
                        <a:rPr lang="tr-TR" sz="800" b="1" u="none" strike="noStrike" dirty="0">
                          <a:solidFill>
                            <a:srgbClr val="3F3F76"/>
                          </a:solidFill>
                          <a:effectLst/>
                        </a:rPr>
                        <a:t>NET</a:t>
                      </a:r>
                      <a:endParaRPr lang="tr-TR" sz="800" b="1" i="0" u="none" strike="noStrike" dirty="0">
                        <a:solidFill>
                          <a:srgbClr val="3F3F76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800" b="1" u="none" strike="noStrike" dirty="0">
                          <a:solidFill>
                            <a:srgbClr val="3F3F76"/>
                          </a:solidFill>
                          <a:effectLst/>
                        </a:rPr>
                        <a:t>TYT</a:t>
                      </a:r>
                      <a:br>
                        <a:rPr lang="tr-TR" sz="800" b="1" u="none" strike="noStrike" dirty="0">
                          <a:solidFill>
                            <a:srgbClr val="3F3F76"/>
                          </a:solidFill>
                          <a:effectLst/>
                        </a:rPr>
                      </a:br>
                      <a:r>
                        <a:rPr lang="tr-TR" sz="800" b="1" u="none" strike="noStrike" dirty="0">
                          <a:solidFill>
                            <a:srgbClr val="3F3F76"/>
                          </a:solidFill>
                          <a:effectLst/>
                        </a:rPr>
                        <a:t>PUAN</a:t>
                      </a:r>
                      <a:endParaRPr lang="tr-TR" sz="800" b="1" i="0" u="none" strike="noStrike" dirty="0">
                        <a:solidFill>
                          <a:srgbClr val="3F3F76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800" b="1" u="none" strike="noStrike" dirty="0">
                          <a:solidFill>
                            <a:srgbClr val="3F3F76"/>
                          </a:solidFill>
                          <a:effectLst/>
                        </a:rPr>
                        <a:t>TYT</a:t>
                      </a:r>
                      <a:br>
                        <a:rPr lang="tr-TR" sz="800" b="1" u="none" strike="noStrike" dirty="0">
                          <a:solidFill>
                            <a:srgbClr val="3F3F76"/>
                          </a:solidFill>
                          <a:effectLst/>
                        </a:rPr>
                      </a:br>
                      <a:r>
                        <a:rPr lang="tr-TR" sz="800" b="1" u="none" strike="noStrike" dirty="0">
                          <a:solidFill>
                            <a:srgbClr val="3F3F76"/>
                          </a:solidFill>
                          <a:effectLst/>
                        </a:rPr>
                        <a:t>BŞ SIRASI</a:t>
                      </a:r>
                      <a:endParaRPr lang="tr-TR" sz="800" b="1" i="0" u="none" strike="noStrike" dirty="0">
                        <a:solidFill>
                          <a:srgbClr val="3F3F76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800" b="1" u="none" strike="noStrike">
                          <a:solidFill>
                            <a:srgbClr val="3F3F76"/>
                          </a:solidFill>
                          <a:effectLst/>
                        </a:rPr>
                        <a:t>SAYISAL </a:t>
                      </a:r>
                      <a:br>
                        <a:rPr lang="tr-TR" sz="800" b="1" u="none" strike="noStrike">
                          <a:solidFill>
                            <a:srgbClr val="3F3F76"/>
                          </a:solidFill>
                          <a:effectLst/>
                        </a:rPr>
                      </a:br>
                      <a:r>
                        <a:rPr lang="tr-TR" sz="800" b="1" u="none" strike="noStrike">
                          <a:solidFill>
                            <a:srgbClr val="3F3F76"/>
                          </a:solidFill>
                          <a:effectLst/>
                        </a:rPr>
                        <a:t>PUAN</a:t>
                      </a:r>
                      <a:endParaRPr lang="tr-TR" sz="800" b="1" i="0" u="none" strike="noStrike">
                        <a:solidFill>
                          <a:srgbClr val="3F3F76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800" b="1" u="none" strike="noStrike" dirty="0">
                          <a:solidFill>
                            <a:srgbClr val="3F3F76"/>
                          </a:solidFill>
                          <a:effectLst/>
                        </a:rPr>
                        <a:t>SAYISAL</a:t>
                      </a:r>
                      <a:br>
                        <a:rPr lang="tr-TR" sz="800" b="1" u="none" strike="noStrike" dirty="0">
                          <a:solidFill>
                            <a:srgbClr val="3F3F76"/>
                          </a:solidFill>
                          <a:effectLst/>
                        </a:rPr>
                      </a:br>
                      <a:r>
                        <a:rPr lang="tr-TR" sz="800" b="1" u="none" strike="noStrike" dirty="0">
                          <a:solidFill>
                            <a:srgbClr val="3F3F76"/>
                          </a:solidFill>
                          <a:effectLst/>
                        </a:rPr>
                        <a:t>BŞ SIRASI</a:t>
                      </a:r>
                      <a:endParaRPr lang="tr-TR" sz="800" b="1" i="0" u="none" strike="noStrike" dirty="0">
                        <a:solidFill>
                          <a:srgbClr val="3F3F76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1" u="none" strike="noStrike" dirty="0">
                          <a:solidFill>
                            <a:srgbClr val="3F3F76"/>
                          </a:solidFill>
                          <a:effectLst/>
                        </a:rPr>
                        <a:t>DİPLOMA</a:t>
                      </a:r>
                      <a:br>
                        <a:rPr lang="tr-TR" sz="800" b="1" u="none" strike="noStrike" dirty="0">
                          <a:solidFill>
                            <a:srgbClr val="3F3F76"/>
                          </a:solidFill>
                          <a:effectLst/>
                        </a:rPr>
                      </a:br>
                      <a:r>
                        <a:rPr lang="tr-TR" sz="800" b="1" u="none" strike="noStrike" dirty="0">
                          <a:solidFill>
                            <a:srgbClr val="3F3F76"/>
                          </a:solidFill>
                          <a:effectLst/>
                        </a:rPr>
                        <a:t>NOTU</a:t>
                      </a:r>
                      <a:endParaRPr lang="tr-TR" sz="800" b="1" i="0" u="none" strike="noStrike" dirty="0">
                        <a:solidFill>
                          <a:srgbClr val="3F3F76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07791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23,75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13,75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27,75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6,25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29,5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121</a:t>
                      </a:r>
                      <a:endParaRPr lang="tr-TR" sz="1100" b="1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413,585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151.565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413,938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35.339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u="none" strike="noStrike">
                          <a:effectLst/>
                        </a:rPr>
                        <a:t>96,1344</a:t>
                      </a:r>
                      <a:endParaRPr lang="tr-T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5720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31,75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6,75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36,25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27,5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157,25</a:t>
                      </a:r>
                      <a:endParaRPr lang="tr-TR" sz="1100" b="1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478,452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39.042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399,762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58.000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u="none" strike="noStrike">
                          <a:effectLst/>
                        </a:rPr>
                        <a:t>98,687</a:t>
                      </a:r>
                      <a:endParaRPr lang="tr-T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8958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25,25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15,5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32,5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12,75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0,75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30,25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25,5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142,5</a:t>
                      </a:r>
                      <a:endParaRPr lang="tr-TR" sz="1100" b="1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458,437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65.665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377,446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103.143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u="none" strike="noStrike">
                          <a:effectLst/>
                        </a:rPr>
                        <a:t>97,9256</a:t>
                      </a:r>
                      <a:endParaRPr lang="tr-T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0845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21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10,25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26,25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10,75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8,25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31,75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21,5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129,75</a:t>
                      </a:r>
                      <a:endParaRPr lang="tr-TR" sz="1100" b="1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402,766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180.040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375,649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107.194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u="none" strike="noStrike">
                          <a:effectLst/>
                        </a:rPr>
                        <a:t>93,144</a:t>
                      </a:r>
                      <a:endParaRPr lang="tr-T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6908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27,5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7,5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33,25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13,75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27,75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31,25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141</a:t>
                      </a:r>
                      <a:endParaRPr lang="tr-TR" sz="1100" b="1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440,252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95.633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357,934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152.747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u="none" strike="noStrike" dirty="0">
                          <a:effectLst/>
                        </a:rPr>
                        <a:t>900653</a:t>
                      </a:r>
                      <a:endParaRPr lang="tr-T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05758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7,5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30,25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11,75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3,75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25,25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7,75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111,25</a:t>
                      </a:r>
                      <a:endParaRPr lang="tr-TR" sz="1100" b="1" i="0" u="none" strike="noStrike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420,249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135.788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355,896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158.555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u="none" strike="noStrike" dirty="0">
                          <a:effectLst/>
                        </a:rPr>
                        <a:t>93,3741</a:t>
                      </a:r>
                      <a:endParaRPr lang="tr-T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3476201"/>
                  </a:ext>
                </a:extLst>
              </a:tr>
            </a:tbl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4B49ED5E-05AC-9406-54D6-178A80D0F6FF}"/>
              </a:ext>
            </a:extLst>
          </p:cNvPr>
          <p:cNvSpPr txBox="1"/>
          <p:nvPr/>
        </p:nvSpPr>
        <p:spPr>
          <a:xfrm rot="21010346">
            <a:off x="8576140" y="1697975"/>
            <a:ext cx="26250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Kaç Net Kaç Puan?</a:t>
            </a:r>
          </a:p>
          <a:p>
            <a:pPr algn="ctr"/>
            <a:r>
              <a:rPr lang="tr-TR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Bazı örnekler</a:t>
            </a:r>
            <a:endParaRPr lang="tr-TR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48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2">
            <a:extLst>
              <a:ext uri="{FF2B5EF4-FFF2-40B4-BE49-F238E27FC236}">
                <a16:creationId xmlns:a16="http://schemas.microsoft.com/office/drawing/2014/main" id="{BD5B02A7-2DF4-A32B-CC00-FD1EEB444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071127"/>
              </p:ext>
            </p:extLst>
          </p:nvPr>
        </p:nvGraphicFramePr>
        <p:xfrm>
          <a:off x="136089" y="1374008"/>
          <a:ext cx="5895596" cy="2479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228">
                  <a:extLst>
                    <a:ext uri="{9D8B030D-6E8A-4147-A177-3AD203B41FA5}">
                      <a16:colId xmlns:a16="http://schemas.microsoft.com/office/drawing/2014/main" val="4158462778"/>
                    </a:ext>
                  </a:extLst>
                </a:gridCol>
                <a:gridCol w="2186701">
                  <a:extLst>
                    <a:ext uri="{9D8B030D-6E8A-4147-A177-3AD203B41FA5}">
                      <a16:colId xmlns:a16="http://schemas.microsoft.com/office/drawing/2014/main" val="859366420"/>
                    </a:ext>
                  </a:extLst>
                </a:gridCol>
                <a:gridCol w="559811">
                  <a:extLst>
                    <a:ext uri="{9D8B030D-6E8A-4147-A177-3AD203B41FA5}">
                      <a16:colId xmlns:a16="http://schemas.microsoft.com/office/drawing/2014/main" val="2806666780"/>
                    </a:ext>
                  </a:extLst>
                </a:gridCol>
                <a:gridCol w="553727">
                  <a:extLst>
                    <a:ext uri="{9D8B030D-6E8A-4147-A177-3AD203B41FA5}">
                      <a16:colId xmlns:a16="http://schemas.microsoft.com/office/drawing/2014/main" val="1392817201"/>
                    </a:ext>
                  </a:extLst>
                </a:gridCol>
                <a:gridCol w="578066">
                  <a:extLst>
                    <a:ext uri="{9D8B030D-6E8A-4147-A177-3AD203B41FA5}">
                      <a16:colId xmlns:a16="http://schemas.microsoft.com/office/drawing/2014/main" val="652781884"/>
                    </a:ext>
                  </a:extLst>
                </a:gridCol>
                <a:gridCol w="602405">
                  <a:extLst>
                    <a:ext uri="{9D8B030D-6E8A-4147-A177-3AD203B41FA5}">
                      <a16:colId xmlns:a16="http://schemas.microsoft.com/office/drawing/2014/main" val="4122731433"/>
                    </a:ext>
                  </a:extLst>
                </a:gridCol>
                <a:gridCol w="572658">
                  <a:extLst>
                    <a:ext uri="{9D8B030D-6E8A-4147-A177-3AD203B41FA5}">
                      <a16:colId xmlns:a16="http://schemas.microsoft.com/office/drawing/2014/main" val="3836799852"/>
                    </a:ext>
                  </a:extLst>
                </a:gridCol>
              </a:tblGrid>
              <a:tr h="20304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effectLst/>
                          <a:latin typeface="Candara" panose="020E0502030303020204" pitchFamily="34" charset="0"/>
                        </a:rPr>
                        <a:t>SAYISAL ÖĞRENCİSİ İÇİN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452687"/>
                  </a:ext>
                </a:extLst>
              </a:tr>
              <a:tr h="25553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 dirty="0">
                          <a:effectLst/>
                          <a:latin typeface="Candara" panose="020E0502030303020204" pitchFamily="34" charset="0"/>
                        </a:rPr>
                        <a:t>SINAV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1" i="0" u="none" strike="noStrike" dirty="0">
                          <a:effectLst/>
                          <a:latin typeface="Candara" panose="020E0502030303020204" pitchFamily="34" charset="0"/>
                        </a:rPr>
                        <a:t>TEST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 dirty="0">
                          <a:effectLst/>
                          <a:latin typeface="Candara" panose="020E0502030303020204" pitchFamily="34" charset="0"/>
                        </a:rPr>
                        <a:t>SORU SAYISI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 dirty="0">
                          <a:effectLst/>
                          <a:latin typeface="Candara" panose="020E0502030303020204" pitchFamily="34" charset="0"/>
                        </a:rPr>
                        <a:t>TOPLAM PUAN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 dirty="0">
                          <a:effectLst/>
                          <a:latin typeface="Candara" panose="020E0502030303020204" pitchFamily="34" charset="0"/>
                        </a:rPr>
                        <a:t>TOPLAM PUANA</a:t>
                      </a:r>
                      <a:br>
                        <a:rPr lang="tr-TR" sz="800" b="1" i="0" u="none" strike="noStrike" dirty="0">
                          <a:effectLst/>
                          <a:latin typeface="Candara" panose="020E0502030303020204" pitchFamily="34" charset="0"/>
                        </a:rPr>
                      </a:br>
                      <a:r>
                        <a:rPr lang="tr-TR" sz="800" b="1" i="0" u="none" strike="noStrike" dirty="0">
                          <a:effectLst/>
                          <a:latin typeface="Candara" panose="020E0502030303020204" pitchFamily="34" charset="0"/>
                        </a:rPr>
                        <a:t>ETKİSİ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 dirty="0">
                          <a:effectLst/>
                          <a:latin typeface="Candara" panose="020E0502030303020204" pitchFamily="34" charset="0"/>
                        </a:rPr>
                        <a:t>TOPLAM PUANA</a:t>
                      </a:r>
                      <a:br>
                        <a:rPr lang="tr-TR" sz="800" b="1" i="0" u="none" strike="noStrike" dirty="0">
                          <a:effectLst/>
                          <a:latin typeface="Candara" panose="020E0502030303020204" pitchFamily="34" charset="0"/>
                        </a:rPr>
                      </a:br>
                      <a:r>
                        <a:rPr lang="tr-TR" sz="800" b="1" i="0" u="none" strike="noStrike" dirty="0">
                          <a:effectLst/>
                          <a:latin typeface="Candara" panose="020E0502030303020204" pitchFamily="34" charset="0"/>
                        </a:rPr>
                        <a:t>KATKISI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 dirty="0">
                          <a:effectLst/>
                          <a:latin typeface="Candara" panose="020E0502030303020204" pitchFamily="34" charset="0"/>
                        </a:rPr>
                        <a:t>ONSUZ</a:t>
                      </a:r>
                      <a:br>
                        <a:rPr lang="tr-TR" sz="800" b="1" i="0" u="none" strike="noStrike" dirty="0">
                          <a:effectLst/>
                          <a:latin typeface="Candara" panose="020E0502030303020204" pitchFamily="34" charset="0"/>
                        </a:rPr>
                      </a:br>
                      <a:r>
                        <a:rPr lang="tr-TR" sz="800" b="1" i="0" u="none" strike="noStrike" dirty="0">
                          <a:effectLst/>
                          <a:latin typeface="Candara" panose="020E0502030303020204" pitchFamily="34" charset="0"/>
                        </a:rPr>
                        <a:t>MAKSİMUM KAÇ</a:t>
                      </a:r>
                      <a:br>
                        <a:rPr lang="tr-TR" sz="800" b="1" i="0" u="none" strike="noStrike" dirty="0">
                          <a:effectLst/>
                          <a:latin typeface="Candara" panose="020E0502030303020204" pitchFamily="34" charset="0"/>
                        </a:rPr>
                      </a:br>
                      <a:r>
                        <a:rPr lang="tr-TR" sz="800" b="1" i="0" u="none" strike="noStrike" dirty="0">
                          <a:effectLst/>
                          <a:latin typeface="Candara" panose="020E0502030303020204" pitchFamily="34" charset="0"/>
                        </a:rPr>
                        <a:t>PUAN ALIRIM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3587541"/>
                  </a:ext>
                </a:extLst>
              </a:tr>
              <a:tr h="23595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TYT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TÜRKÇE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0,13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Candara" panose="020E050203030302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Candara" panose="020E0502030303020204" pitchFamily="34" charset="0"/>
                        </a:rPr>
                        <a:t>448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7558613"/>
                  </a:ext>
                </a:extLst>
              </a:tr>
              <a:tr h="2030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TYT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SOSYAL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0,07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7280750"/>
                  </a:ext>
                </a:extLst>
              </a:tr>
              <a:tr h="2030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TYT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MATEMATİK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Candara" panose="020E0502030303020204" pitchFamily="34" charset="0"/>
                        </a:rPr>
                        <a:t>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0,13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Candara" panose="020E0502030303020204" pitchFamily="34" charset="0"/>
                        </a:rPr>
                        <a:t>448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0512252"/>
                  </a:ext>
                </a:extLst>
              </a:tr>
              <a:tr h="2030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TYT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FEN BİLİMLERİ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0,07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435692"/>
                  </a:ext>
                </a:extLst>
              </a:tr>
              <a:tr h="2030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AYT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effectLst/>
                          <a:latin typeface="Candara" panose="020E0502030303020204" pitchFamily="34" charset="0"/>
                        </a:rPr>
                        <a:t>MATEMATİK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380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9733039"/>
                  </a:ext>
                </a:extLst>
              </a:tr>
              <a:tr h="2030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AYT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FİZİK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8264753"/>
                  </a:ext>
                </a:extLst>
              </a:tr>
              <a:tr h="2030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AYT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KİMYA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Candara" panose="020E050203030302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Candara" panose="020E0502030303020204" pitchFamily="34" charset="0"/>
                        </a:rPr>
                        <a:t>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1228246"/>
                  </a:ext>
                </a:extLst>
              </a:tr>
              <a:tr h="2030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AYT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BİYOLOJİ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Candara" panose="020E0502030303020204" pitchFamily="34" charset="0"/>
                        </a:rPr>
                        <a:t>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Candara" panose="020E0502030303020204" pitchFamily="34" charset="0"/>
                        </a:rPr>
                        <a:t>460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8938671"/>
                  </a:ext>
                </a:extLst>
              </a:tr>
            </a:tbl>
          </a:graphicData>
        </a:graphic>
      </p:graphicFrame>
      <p:graphicFrame>
        <p:nvGraphicFramePr>
          <p:cNvPr id="5" name="Tablo 2">
            <a:extLst>
              <a:ext uri="{FF2B5EF4-FFF2-40B4-BE49-F238E27FC236}">
                <a16:creationId xmlns:a16="http://schemas.microsoft.com/office/drawing/2014/main" id="{B86A0046-6D73-2F66-5AD5-4DBE5855F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764379"/>
              </p:ext>
            </p:extLst>
          </p:nvPr>
        </p:nvGraphicFramePr>
        <p:xfrm>
          <a:off x="6193871" y="1374008"/>
          <a:ext cx="5895596" cy="247940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42228">
                  <a:extLst>
                    <a:ext uri="{9D8B030D-6E8A-4147-A177-3AD203B41FA5}">
                      <a16:colId xmlns:a16="http://schemas.microsoft.com/office/drawing/2014/main" val="4158462778"/>
                    </a:ext>
                  </a:extLst>
                </a:gridCol>
                <a:gridCol w="2186701">
                  <a:extLst>
                    <a:ext uri="{9D8B030D-6E8A-4147-A177-3AD203B41FA5}">
                      <a16:colId xmlns:a16="http://schemas.microsoft.com/office/drawing/2014/main" val="859366420"/>
                    </a:ext>
                  </a:extLst>
                </a:gridCol>
                <a:gridCol w="559811">
                  <a:extLst>
                    <a:ext uri="{9D8B030D-6E8A-4147-A177-3AD203B41FA5}">
                      <a16:colId xmlns:a16="http://schemas.microsoft.com/office/drawing/2014/main" val="2806666780"/>
                    </a:ext>
                  </a:extLst>
                </a:gridCol>
                <a:gridCol w="553727">
                  <a:extLst>
                    <a:ext uri="{9D8B030D-6E8A-4147-A177-3AD203B41FA5}">
                      <a16:colId xmlns:a16="http://schemas.microsoft.com/office/drawing/2014/main" val="1392817201"/>
                    </a:ext>
                  </a:extLst>
                </a:gridCol>
                <a:gridCol w="578066">
                  <a:extLst>
                    <a:ext uri="{9D8B030D-6E8A-4147-A177-3AD203B41FA5}">
                      <a16:colId xmlns:a16="http://schemas.microsoft.com/office/drawing/2014/main" val="652781884"/>
                    </a:ext>
                  </a:extLst>
                </a:gridCol>
                <a:gridCol w="602405">
                  <a:extLst>
                    <a:ext uri="{9D8B030D-6E8A-4147-A177-3AD203B41FA5}">
                      <a16:colId xmlns:a16="http://schemas.microsoft.com/office/drawing/2014/main" val="4122731433"/>
                    </a:ext>
                  </a:extLst>
                </a:gridCol>
                <a:gridCol w="572658">
                  <a:extLst>
                    <a:ext uri="{9D8B030D-6E8A-4147-A177-3AD203B41FA5}">
                      <a16:colId xmlns:a16="http://schemas.microsoft.com/office/drawing/2014/main" val="3836799852"/>
                    </a:ext>
                  </a:extLst>
                </a:gridCol>
              </a:tblGrid>
              <a:tr h="20304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EŞİT AĞIRLIK ÖĞRENCİSİ İÇİN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452687"/>
                  </a:ext>
                </a:extLst>
              </a:tr>
              <a:tr h="25553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 dirty="0">
                          <a:effectLst/>
                          <a:latin typeface="Candara" panose="020E0502030303020204" pitchFamily="34" charset="0"/>
                        </a:rPr>
                        <a:t>SINAV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1" i="0" u="none" strike="noStrike" dirty="0">
                          <a:effectLst/>
                          <a:latin typeface="Candara" panose="020E0502030303020204" pitchFamily="34" charset="0"/>
                        </a:rPr>
                        <a:t>TEST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 dirty="0">
                          <a:effectLst/>
                          <a:latin typeface="Candara" panose="020E0502030303020204" pitchFamily="34" charset="0"/>
                        </a:rPr>
                        <a:t>SORU SAYISI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 dirty="0">
                          <a:effectLst/>
                          <a:latin typeface="Candara" panose="020E0502030303020204" pitchFamily="34" charset="0"/>
                        </a:rPr>
                        <a:t>TOPLAM PUAN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 dirty="0">
                          <a:effectLst/>
                          <a:latin typeface="Candara" panose="020E0502030303020204" pitchFamily="34" charset="0"/>
                        </a:rPr>
                        <a:t>TOPLAM PUANA</a:t>
                      </a:r>
                      <a:br>
                        <a:rPr lang="tr-TR" sz="800" b="1" i="0" u="none" strike="noStrike" dirty="0">
                          <a:effectLst/>
                          <a:latin typeface="Candara" panose="020E0502030303020204" pitchFamily="34" charset="0"/>
                        </a:rPr>
                      </a:br>
                      <a:r>
                        <a:rPr lang="tr-TR" sz="800" b="1" i="0" u="none" strike="noStrike" dirty="0">
                          <a:effectLst/>
                          <a:latin typeface="Candara" panose="020E0502030303020204" pitchFamily="34" charset="0"/>
                        </a:rPr>
                        <a:t>ETKİSİ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 dirty="0">
                          <a:effectLst/>
                          <a:latin typeface="Candara" panose="020E0502030303020204" pitchFamily="34" charset="0"/>
                        </a:rPr>
                        <a:t>TOPLAM PUANA</a:t>
                      </a:r>
                      <a:br>
                        <a:rPr lang="tr-TR" sz="800" b="1" i="0" u="none" strike="noStrike" dirty="0">
                          <a:effectLst/>
                          <a:latin typeface="Candara" panose="020E0502030303020204" pitchFamily="34" charset="0"/>
                        </a:rPr>
                      </a:br>
                      <a:r>
                        <a:rPr lang="tr-TR" sz="800" b="1" i="0" u="none" strike="noStrike" dirty="0">
                          <a:effectLst/>
                          <a:latin typeface="Candara" panose="020E0502030303020204" pitchFamily="34" charset="0"/>
                        </a:rPr>
                        <a:t>KATKISI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 dirty="0">
                          <a:effectLst/>
                          <a:latin typeface="Candara" panose="020E0502030303020204" pitchFamily="34" charset="0"/>
                        </a:rPr>
                        <a:t>ONSUZ</a:t>
                      </a:r>
                      <a:br>
                        <a:rPr lang="tr-TR" sz="800" b="1" i="0" u="none" strike="noStrike" dirty="0">
                          <a:effectLst/>
                          <a:latin typeface="Candara" panose="020E0502030303020204" pitchFamily="34" charset="0"/>
                        </a:rPr>
                      </a:br>
                      <a:r>
                        <a:rPr lang="tr-TR" sz="800" b="1" i="0" u="none" strike="noStrike" dirty="0">
                          <a:effectLst/>
                          <a:latin typeface="Candara" panose="020E0502030303020204" pitchFamily="34" charset="0"/>
                        </a:rPr>
                        <a:t>MAKSİMUM KAÇ</a:t>
                      </a:r>
                      <a:br>
                        <a:rPr lang="tr-TR" sz="800" b="1" i="0" u="none" strike="noStrike" dirty="0">
                          <a:effectLst/>
                          <a:latin typeface="Candara" panose="020E0502030303020204" pitchFamily="34" charset="0"/>
                        </a:rPr>
                      </a:br>
                      <a:r>
                        <a:rPr lang="tr-TR" sz="800" b="1" i="0" u="none" strike="noStrike" dirty="0">
                          <a:effectLst/>
                          <a:latin typeface="Candara" panose="020E0502030303020204" pitchFamily="34" charset="0"/>
                        </a:rPr>
                        <a:t>PUAN ALIRIM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3587541"/>
                  </a:ext>
                </a:extLst>
              </a:tr>
              <a:tr h="23595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Candara" panose="020E0502030303020204" pitchFamily="34" charset="0"/>
                        </a:rPr>
                        <a:t>TYT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TÜRKÇE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0,13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7558613"/>
                  </a:ext>
                </a:extLst>
              </a:tr>
              <a:tr h="2030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Candara" panose="020E0502030303020204" pitchFamily="34" charset="0"/>
                        </a:rPr>
                        <a:t>TYT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SOSYAL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0,07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7280750"/>
                  </a:ext>
                </a:extLst>
              </a:tr>
              <a:tr h="2030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TYT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MATEMATİK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0,13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0512252"/>
                  </a:ext>
                </a:extLst>
              </a:tr>
              <a:tr h="2030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TYT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effectLst/>
                          <a:latin typeface="Candara" panose="020E0502030303020204" pitchFamily="34" charset="0"/>
                        </a:rPr>
                        <a:t>FEN BİLİMLERİ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0,07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435692"/>
                  </a:ext>
                </a:extLst>
              </a:tr>
              <a:tr h="2030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AYT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MATEMATİK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380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9733039"/>
                  </a:ext>
                </a:extLst>
              </a:tr>
              <a:tr h="2030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AYT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TÜRK DİLİ VE ED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0,18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8264753"/>
                  </a:ext>
                </a:extLst>
              </a:tr>
              <a:tr h="2030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AYT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TARİH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Candara" panose="020E0502030303020204" pitchFamily="34" charset="0"/>
                        </a:rPr>
                        <a:t>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Candara" panose="020E0502030303020204" pitchFamily="34" charset="0"/>
                        </a:rPr>
                        <a:t>0,07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Candara" panose="020E050203030302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1228246"/>
                  </a:ext>
                </a:extLst>
              </a:tr>
              <a:tr h="2030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AYT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COĞRAFYA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0,05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Candara" panose="020E050203030302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Candara" panose="020E0502030303020204" pitchFamily="34" charset="0"/>
                        </a:rPr>
                        <a:t>480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8938671"/>
                  </a:ext>
                </a:extLst>
              </a:tr>
            </a:tbl>
          </a:graphicData>
        </a:graphic>
      </p:graphicFrame>
      <p:graphicFrame>
        <p:nvGraphicFramePr>
          <p:cNvPr id="6" name="Tablo 2">
            <a:extLst>
              <a:ext uri="{FF2B5EF4-FFF2-40B4-BE49-F238E27FC236}">
                <a16:creationId xmlns:a16="http://schemas.microsoft.com/office/drawing/2014/main" id="{98F6A8F2-29F3-F431-A2A4-F8E5D9415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266904"/>
              </p:ext>
            </p:extLst>
          </p:nvPr>
        </p:nvGraphicFramePr>
        <p:xfrm>
          <a:off x="3246073" y="3985158"/>
          <a:ext cx="5895596" cy="26111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42228">
                  <a:extLst>
                    <a:ext uri="{9D8B030D-6E8A-4147-A177-3AD203B41FA5}">
                      <a16:colId xmlns:a16="http://schemas.microsoft.com/office/drawing/2014/main" val="4158462778"/>
                    </a:ext>
                  </a:extLst>
                </a:gridCol>
                <a:gridCol w="2186701">
                  <a:extLst>
                    <a:ext uri="{9D8B030D-6E8A-4147-A177-3AD203B41FA5}">
                      <a16:colId xmlns:a16="http://schemas.microsoft.com/office/drawing/2014/main" val="859366420"/>
                    </a:ext>
                  </a:extLst>
                </a:gridCol>
                <a:gridCol w="559811">
                  <a:extLst>
                    <a:ext uri="{9D8B030D-6E8A-4147-A177-3AD203B41FA5}">
                      <a16:colId xmlns:a16="http://schemas.microsoft.com/office/drawing/2014/main" val="2806666780"/>
                    </a:ext>
                  </a:extLst>
                </a:gridCol>
                <a:gridCol w="553727">
                  <a:extLst>
                    <a:ext uri="{9D8B030D-6E8A-4147-A177-3AD203B41FA5}">
                      <a16:colId xmlns:a16="http://schemas.microsoft.com/office/drawing/2014/main" val="1392817201"/>
                    </a:ext>
                  </a:extLst>
                </a:gridCol>
                <a:gridCol w="578066">
                  <a:extLst>
                    <a:ext uri="{9D8B030D-6E8A-4147-A177-3AD203B41FA5}">
                      <a16:colId xmlns:a16="http://schemas.microsoft.com/office/drawing/2014/main" val="652781884"/>
                    </a:ext>
                  </a:extLst>
                </a:gridCol>
                <a:gridCol w="602405">
                  <a:extLst>
                    <a:ext uri="{9D8B030D-6E8A-4147-A177-3AD203B41FA5}">
                      <a16:colId xmlns:a16="http://schemas.microsoft.com/office/drawing/2014/main" val="4122731433"/>
                    </a:ext>
                  </a:extLst>
                </a:gridCol>
                <a:gridCol w="572658">
                  <a:extLst>
                    <a:ext uri="{9D8B030D-6E8A-4147-A177-3AD203B41FA5}">
                      <a16:colId xmlns:a16="http://schemas.microsoft.com/office/drawing/2014/main" val="3836799852"/>
                    </a:ext>
                  </a:extLst>
                </a:gridCol>
              </a:tblGrid>
              <a:tr h="14770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effectLst/>
                          <a:latin typeface="Candara" panose="020E0502030303020204" pitchFamily="34" charset="0"/>
                        </a:rPr>
                        <a:t>SÖZEL ÖĞRENCİSİ İÇİN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452687"/>
                  </a:ext>
                </a:extLst>
              </a:tr>
              <a:tr h="45038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 dirty="0">
                          <a:effectLst/>
                          <a:latin typeface="Candara" panose="020E0502030303020204" pitchFamily="34" charset="0"/>
                        </a:rPr>
                        <a:t>SINAV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1" i="0" u="none" strike="noStrike" dirty="0">
                          <a:effectLst/>
                          <a:latin typeface="Candara" panose="020E0502030303020204" pitchFamily="34" charset="0"/>
                        </a:rPr>
                        <a:t>TEST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 dirty="0">
                          <a:effectLst/>
                          <a:latin typeface="Candara" panose="020E0502030303020204" pitchFamily="34" charset="0"/>
                        </a:rPr>
                        <a:t>SORU SAYISI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 dirty="0">
                          <a:effectLst/>
                          <a:latin typeface="Candara" panose="020E0502030303020204" pitchFamily="34" charset="0"/>
                        </a:rPr>
                        <a:t>TOPLAM PUAN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 dirty="0">
                          <a:effectLst/>
                          <a:latin typeface="Candara" panose="020E0502030303020204" pitchFamily="34" charset="0"/>
                        </a:rPr>
                        <a:t>TOPLAM PUANA</a:t>
                      </a:r>
                      <a:br>
                        <a:rPr lang="tr-TR" sz="800" b="1" i="0" u="none" strike="noStrike" dirty="0">
                          <a:effectLst/>
                          <a:latin typeface="Candara" panose="020E0502030303020204" pitchFamily="34" charset="0"/>
                        </a:rPr>
                      </a:br>
                      <a:r>
                        <a:rPr lang="tr-TR" sz="800" b="1" i="0" u="none" strike="noStrike" dirty="0">
                          <a:effectLst/>
                          <a:latin typeface="Candara" panose="020E0502030303020204" pitchFamily="34" charset="0"/>
                        </a:rPr>
                        <a:t>ETKİSİ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 dirty="0">
                          <a:effectLst/>
                          <a:latin typeface="Candara" panose="020E0502030303020204" pitchFamily="34" charset="0"/>
                        </a:rPr>
                        <a:t>TOPLAM PUANA</a:t>
                      </a:r>
                      <a:br>
                        <a:rPr lang="tr-TR" sz="800" b="1" i="0" u="none" strike="noStrike" dirty="0">
                          <a:effectLst/>
                          <a:latin typeface="Candara" panose="020E0502030303020204" pitchFamily="34" charset="0"/>
                        </a:rPr>
                      </a:br>
                      <a:r>
                        <a:rPr lang="tr-TR" sz="800" b="1" i="0" u="none" strike="noStrike" dirty="0">
                          <a:effectLst/>
                          <a:latin typeface="Candara" panose="020E0502030303020204" pitchFamily="34" charset="0"/>
                        </a:rPr>
                        <a:t>KATKISI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 dirty="0">
                          <a:effectLst/>
                          <a:latin typeface="Candara" panose="020E0502030303020204" pitchFamily="34" charset="0"/>
                        </a:rPr>
                        <a:t>ONSUZ</a:t>
                      </a:r>
                      <a:br>
                        <a:rPr lang="tr-TR" sz="800" b="1" i="0" u="none" strike="noStrike" dirty="0">
                          <a:effectLst/>
                          <a:latin typeface="Candara" panose="020E0502030303020204" pitchFamily="34" charset="0"/>
                        </a:rPr>
                      </a:br>
                      <a:r>
                        <a:rPr lang="tr-TR" sz="800" b="1" i="0" u="none" strike="noStrike" dirty="0">
                          <a:effectLst/>
                          <a:latin typeface="Candara" panose="020E0502030303020204" pitchFamily="34" charset="0"/>
                        </a:rPr>
                        <a:t>MAKSİMUM KAÇ</a:t>
                      </a:r>
                      <a:br>
                        <a:rPr lang="tr-TR" sz="800" b="1" i="0" u="none" strike="noStrike" dirty="0">
                          <a:effectLst/>
                          <a:latin typeface="Candara" panose="020E0502030303020204" pitchFamily="34" charset="0"/>
                        </a:rPr>
                      </a:br>
                      <a:r>
                        <a:rPr lang="tr-TR" sz="800" b="1" i="0" u="none" strike="noStrike" dirty="0">
                          <a:effectLst/>
                          <a:latin typeface="Candara" panose="020E0502030303020204" pitchFamily="34" charset="0"/>
                        </a:rPr>
                        <a:t>PUAN ALIRIM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7911632"/>
                  </a:ext>
                </a:extLst>
              </a:tr>
              <a:tr h="14770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TYT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TÜRKÇE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0,13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4468836"/>
                  </a:ext>
                </a:extLst>
              </a:tr>
              <a:tr h="14770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TYT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SOSYAL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0,07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7092617"/>
                  </a:ext>
                </a:extLst>
              </a:tr>
              <a:tr h="18589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TYT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MATEMATİK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0,13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3587541"/>
                  </a:ext>
                </a:extLst>
              </a:tr>
              <a:tr h="17164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TYT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FEN BİLİMLERİ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0,07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7558613"/>
                  </a:ext>
                </a:extLst>
              </a:tr>
              <a:tr h="14770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AYT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TÜRK DİLİ VE ED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0,18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7280750"/>
                  </a:ext>
                </a:extLst>
              </a:tr>
              <a:tr h="14770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AYT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TARİH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0,07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0512252"/>
                  </a:ext>
                </a:extLst>
              </a:tr>
              <a:tr h="14770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AYT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COĞRAFYA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0,05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435692"/>
                  </a:ext>
                </a:extLst>
              </a:tr>
              <a:tr h="14770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AYT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TARİH 2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0,08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9733039"/>
                  </a:ext>
                </a:extLst>
              </a:tr>
              <a:tr h="14770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AYT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COĞRAFYA 2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0,08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8264753"/>
                  </a:ext>
                </a:extLst>
              </a:tr>
              <a:tr h="14770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AYT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FELSEFE GRUBU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0,09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1228246"/>
                  </a:ext>
                </a:extLst>
              </a:tr>
              <a:tr h="14770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AYT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DİN KÜLTÜRÜ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0,05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effectLst/>
                          <a:latin typeface="Candara" panose="020E050203030302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effectLst/>
                          <a:latin typeface="Candara" panose="020E0502030303020204" pitchFamily="34" charset="0"/>
                        </a:rPr>
                        <a:t>480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8938671"/>
                  </a:ext>
                </a:extLst>
              </a:tr>
            </a:tbl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:a16="http://schemas.microsoft.com/office/drawing/2014/main" id="{29AAF99D-E5E1-1E35-9EAE-5EE0FCEF7175}"/>
              </a:ext>
            </a:extLst>
          </p:cNvPr>
          <p:cNvSpPr txBox="1"/>
          <p:nvPr/>
        </p:nvSpPr>
        <p:spPr>
          <a:xfrm>
            <a:off x="1954635" y="358345"/>
            <a:ext cx="81540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000" b="1" dirty="0">
                <a:solidFill>
                  <a:srgbClr val="C00000"/>
                </a:solidFill>
                <a:latin typeface="Candara" panose="020E0502030303020204" pitchFamily="34" charset="0"/>
              </a:rPr>
              <a:t>Hangi Test Bana Kaç Puan Kazandırır</a:t>
            </a:r>
          </a:p>
          <a:p>
            <a:pPr algn="ctr"/>
            <a:r>
              <a:rPr lang="tr-TR" sz="3000" b="1" dirty="0">
                <a:solidFill>
                  <a:srgbClr val="C00000"/>
                </a:solidFill>
                <a:latin typeface="Candara" panose="020E0502030303020204" pitchFamily="34" charset="0"/>
              </a:rPr>
              <a:t>(HAM PUAN BAZINDA)</a:t>
            </a:r>
            <a:endParaRPr lang="tr-TR" sz="3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13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92EB23-6F6D-E51E-A7FE-2AA8384F2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369491" cy="1325563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Sıralama Barajları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8C3BF349-A6D9-6CE4-827E-1CE7897374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605393"/>
              </p:ext>
            </p:extLst>
          </p:nvPr>
        </p:nvGraphicFramePr>
        <p:xfrm>
          <a:off x="271305" y="1871509"/>
          <a:ext cx="11525460" cy="3132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:a16="http://schemas.microsoft.com/office/drawing/2014/main" id="{91F31B00-D75E-83AF-41BA-5AAC881DF22F}"/>
              </a:ext>
            </a:extLst>
          </p:cNvPr>
          <p:cNvSpPr txBox="1"/>
          <p:nvPr/>
        </p:nvSpPr>
        <p:spPr>
          <a:xfrm rot="21447633">
            <a:off x="7538026" y="3589978"/>
            <a:ext cx="134452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400" b="1" dirty="0">
                <a:solidFill>
                  <a:srgbClr val="FF0000"/>
                </a:solidFill>
              </a:rPr>
              <a:t>Orman Mühendisliği Ve Su Ürünleri Mühendisliği Sıralama Barajı Dışındadır…</a:t>
            </a:r>
          </a:p>
        </p:txBody>
      </p:sp>
    </p:spTree>
    <p:extLst>
      <p:ext uri="{BB962C8B-B14F-4D97-AF65-F5344CB8AC3E}">
        <p14:creationId xmlns:p14="http://schemas.microsoft.com/office/powerpoint/2010/main" val="4188562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44ADA4-9C2D-EA44-6451-EE457605F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C37D056-0823-5DEE-8BA1-230D8535C7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90" y="67753"/>
            <a:ext cx="10907674" cy="6790247"/>
          </a:xfrm>
        </p:spPr>
      </p:pic>
    </p:spTree>
    <p:extLst>
      <p:ext uri="{BB962C8B-B14F-4D97-AF65-F5344CB8AC3E}">
        <p14:creationId xmlns:p14="http://schemas.microsoft.com/office/powerpoint/2010/main" val="1376205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9F4E288D-6B1D-F007-B402-F2E4D5FC3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37" y="0"/>
            <a:ext cx="10415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76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14F1E5-47B8-8E2C-9D79-2EB0010C4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14" y="2103437"/>
            <a:ext cx="7205492" cy="1325563"/>
          </a:xfrm>
        </p:spPr>
        <p:txBody>
          <a:bodyPr/>
          <a:lstStyle/>
          <a:p>
            <a:pPr algn="ctr"/>
            <a:r>
              <a:rPr lang="tr-TR" b="1" dirty="0">
                <a:latin typeface="Sitka Banner" pitchFamily="2" charset="0"/>
              </a:rPr>
              <a:t>Üniversitelerimiz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24487B1C-FF9E-1F7D-0BCF-14F82BBEB6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3699053"/>
              </p:ext>
            </p:extLst>
          </p:nvPr>
        </p:nvGraphicFramePr>
        <p:xfrm>
          <a:off x="888322" y="2766218"/>
          <a:ext cx="10515600" cy="3154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5109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40D7F779-3F1C-F82A-689E-A120C0153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374550"/>
              </p:ext>
            </p:extLst>
          </p:nvPr>
        </p:nvGraphicFramePr>
        <p:xfrm>
          <a:off x="46838" y="80439"/>
          <a:ext cx="3012557" cy="18741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4147">
                  <a:extLst>
                    <a:ext uri="{9D8B030D-6E8A-4147-A177-3AD203B41FA5}">
                      <a16:colId xmlns:a16="http://schemas.microsoft.com/office/drawing/2014/main" val="53241929"/>
                    </a:ext>
                  </a:extLst>
                </a:gridCol>
                <a:gridCol w="325682">
                  <a:extLst>
                    <a:ext uri="{9D8B030D-6E8A-4147-A177-3AD203B41FA5}">
                      <a16:colId xmlns:a16="http://schemas.microsoft.com/office/drawing/2014/main" val="3522023787"/>
                    </a:ext>
                  </a:extLst>
                </a:gridCol>
                <a:gridCol w="325682">
                  <a:extLst>
                    <a:ext uri="{9D8B030D-6E8A-4147-A177-3AD203B41FA5}">
                      <a16:colId xmlns:a16="http://schemas.microsoft.com/office/drawing/2014/main" val="4009968117"/>
                    </a:ext>
                  </a:extLst>
                </a:gridCol>
                <a:gridCol w="325682">
                  <a:extLst>
                    <a:ext uri="{9D8B030D-6E8A-4147-A177-3AD203B41FA5}">
                      <a16:colId xmlns:a16="http://schemas.microsoft.com/office/drawing/2014/main" val="905075441"/>
                    </a:ext>
                  </a:extLst>
                </a:gridCol>
                <a:gridCol w="325682">
                  <a:extLst>
                    <a:ext uri="{9D8B030D-6E8A-4147-A177-3AD203B41FA5}">
                      <a16:colId xmlns:a16="http://schemas.microsoft.com/office/drawing/2014/main" val="1701230206"/>
                    </a:ext>
                  </a:extLst>
                </a:gridCol>
                <a:gridCol w="325682">
                  <a:extLst>
                    <a:ext uri="{9D8B030D-6E8A-4147-A177-3AD203B41FA5}">
                      <a16:colId xmlns:a16="http://schemas.microsoft.com/office/drawing/2014/main" val="3148866580"/>
                    </a:ext>
                  </a:extLst>
                </a:gridCol>
              </a:tblGrid>
              <a:tr h="17038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TYT TÜRKÇE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690540"/>
                  </a:ext>
                </a:extLst>
              </a:tr>
              <a:tr h="17038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Konu Adı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2022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8474716"/>
                  </a:ext>
                </a:extLst>
              </a:tr>
              <a:tr h="17038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Sözcükte Anlamı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9992210"/>
                  </a:ext>
                </a:extLst>
              </a:tr>
              <a:tr h="17038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Cümlede Anlamı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7228429"/>
                  </a:ext>
                </a:extLst>
              </a:tr>
              <a:tr h="17038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Paragraf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1720550"/>
                  </a:ext>
                </a:extLst>
              </a:tr>
              <a:tr h="17038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Ses Bilgisi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3405762"/>
                  </a:ext>
                </a:extLst>
              </a:tr>
              <a:tr h="17038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Dil Bilgisi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8137820"/>
                  </a:ext>
                </a:extLst>
              </a:tr>
              <a:tr h="17038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Anlatım Bozukluğu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2538871"/>
                  </a:ext>
                </a:extLst>
              </a:tr>
              <a:tr h="17038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Noktalama İşaretleri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5151387"/>
                  </a:ext>
                </a:extLst>
              </a:tr>
              <a:tr h="17038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Yazım Kuralları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393246"/>
                  </a:ext>
                </a:extLst>
              </a:tr>
              <a:tr h="17038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Toplam Soru Sayısı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40 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457260"/>
                  </a:ext>
                </a:extLst>
              </a:tr>
            </a:tbl>
          </a:graphicData>
        </a:graphic>
      </p:graphicFrame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A594980D-60AE-3506-E809-1026C16D1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363480"/>
              </p:ext>
            </p:extLst>
          </p:nvPr>
        </p:nvGraphicFramePr>
        <p:xfrm>
          <a:off x="46839" y="1971408"/>
          <a:ext cx="3012557" cy="4803216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384147">
                  <a:extLst>
                    <a:ext uri="{9D8B030D-6E8A-4147-A177-3AD203B41FA5}">
                      <a16:colId xmlns:a16="http://schemas.microsoft.com/office/drawing/2014/main" val="1406479700"/>
                    </a:ext>
                  </a:extLst>
                </a:gridCol>
                <a:gridCol w="325682">
                  <a:extLst>
                    <a:ext uri="{9D8B030D-6E8A-4147-A177-3AD203B41FA5}">
                      <a16:colId xmlns:a16="http://schemas.microsoft.com/office/drawing/2014/main" val="1461296722"/>
                    </a:ext>
                  </a:extLst>
                </a:gridCol>
                <a:gridCol w="325682">
                  <a:extLst>
                    <a:ext uri="{9D8B030D-6E8A-4147-A177-3AD203B41FA5}">
                      <a16:colId xmlns:a16="http://schemas.microsoft.com/office/drawing/2014/main" val="3471694166"/>
                    </a:ext>
                  </a:extLst>
                </a:gridCol>
                <a:gridCol w="325682">
                  <a:extLst>
                    <a:ext uri="{9D8B030D-6E8A-4147-A177-3AD203B41FA5}">
                      <a16:colId xmlns:a16="http://schemas.microsoft.com/office/drawing/2014/main" val="1111994234"/>
                    </a:ext>
                  </a:extLst>
                </a:gridCol>
                <a:gridCol w="325682">
                  <a:extLst>
                    <a:ext uri="{9D8B030D-6E8A-4147-A177-3AD203B41FA5}">
                      <a16:colId xmlns:a16="http://schemas.microsoft.com/office/drawing/2014/main" val="2350950320"/>
                    </a:ext>
                  </a:extLst>
                </a:gridCol>
                <a:gridCol w="325682">
                  <a:extLst>
                    <a:ext uri="{9D8B030D-6E8A-4147-A177-3AD203B41FA5}">
                      <a16:colId xmlns:a16="http://schemas.microsoft.com/office/drawing/2014/main" val="1369285313"/>
                    </a:ext>
                  </a:extLst>
                </a:gridCol>
              </a:tblGrid>
              <a:tr h="14555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TYT MATEMATİK</a:t>
                      </a:r>
                      <a:endParaRPr lang="tr-TR" sz="800" b="0" i="0" u="none" strike="noStrike" dirty="0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756" marR="7756" marT="7756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089290"/>
                  </a:ext>
                </a:extLst>
              </a:tr>
              <a:tr h="1455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KONULAR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2022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2406488"/>
                  </a:ext>
                </a:extLst>
              </a:tr>
              <a:tr h="1455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Temel Kavramlar ve İşlem Yeteneği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8919657"/>
                  </a:ext>
                </a:extLst>
              </a:tr>
              <a:tr h="1455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Sayı Basamakları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6209583"/>
                  </a:ext>
                </a:extLst>
              </a:tr>
              <a:tr h="1455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Bölme ve Bölünebilme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0201904"/>
                  </a:ext>
                </a:extLst>
              </a:tr>
              <a:tr h="1455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EBOB-EKOK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9088935"/>
                  </a:ext>
                </a:extLst>
              </a:tr>
              <a:tr h="1455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Rasyonel Sayılar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47695064"/>
                  </a:ext>
                </a:extLst>
              </a:tr>
              <a:tr h="1455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Basit Eşitsizlikler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5485501"/>
                  </a:ext>
                </a:extLst>
              </a:tr>
              <a:tr h="1455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Mutlak Değer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0051793"/>
                  </a:ext>
                </a:extLst>
              </a:tr>
              <a:tr h="1455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Üslü Sayılar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7585677"/>
                  </a:ext>
                </a:extLst>
              </a:tr>
              <a:tr h="1455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Köklü Sayılar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8991413"/>
                  </a:ext>
                </a:extLst>
              </a:tr>
              <a:tr h="1455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Çarpanlara Ayırma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8514713"/>
                  </a:ext>
                </a:extLst>
              </a:tr>
              <a:tr h="1455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Denklem Çözme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6639435"/>
                  </a:ext>
                </a:extLst>
              </a:tr>
              <a:tr h="145552"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Oran–Orantı</a:t>
                      </a: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3361077"/>
                  </a:ext>
                </a:extLst>
              </a:tr>
              <a:tr h="1455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Problemler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2886057"/>
                  </a:ext>
                </a:extLst>
              </a:tr>
              <a:tr h="1455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Kümeler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2566653"/>
                  </a:ext>
                </a:extLst>
              </a:tr>
              <a:tr h="1455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Fonksiyonlar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9960211"/>
                  </a:ext>
                </a:extLst>
              </a:tr>
              <a:tr h="1455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Permütasyon-Kombinasyon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0673878"/>
                  </a:ext>
                </a:extLst>
              </a:tr>
              <a:tr h="1455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Olasılık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6432573"/>
                  </a:ext>
                </a:extLst>
              </a:tr>
              <a:tr h="1455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İstatistik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73000853"/>
                  </a:ext>
                </a:extLst>
              </a:tr>
              <a:tr h="1455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Polinomlar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5839403"/>
                  </a:ext>
                </a:extLst>
              </a:tr>
              <a:tr h="1455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Mantık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9387684"/>
                  </a:ext>
                </a:extLst>
              </a:tr>
              <a:tr h="1455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Açılar ve Üçgenler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6878187"/>
                  </a:ext>
                </a:extLst>
              </a:tr>
              <a:tr h="1455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Kare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3036416"/>
                  </a:ext>
                </a:extLst>
              </a:tr>
              <a:tr h="1455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Dikdörtgen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5500717"/>
                  </a:ext>
                </a:extLst>
              </a:tr>
              <a:tr h="1455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Eşkenar Dörtgen, Deltoid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5268380"/>
                  </a:ext>
                </a:extLst>
              </a:tr>
              <a:tr h="1455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Yamuk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7144057"/>
                  </a:ext>
                </a:extLst>
              </a:tr>
              <a:tr h="1455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Çokgenler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2134444"/>
                  </a:ext>
                </a:extLst>
              </a:tr>
              <a:tr h="1455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Çember ve Daire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0541372"/>
                  </a:ext>
                </a:extLst>
              </a:tr>
              <a:tr h="1455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Analitik Geometri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3171634"/>
                  </a:ext>
                </a:extLst>
              </a:tr>
              <a:tr h="1455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Katı Cisimler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8990921"/>
                  </a:ext>
                </a:extLst>
              </a:tr>
              <a:tr h="1455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Grafik Okuma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31546555"/>
                  </a:ext>
                </a:extLst>
              </a:tr>
              <a:tr h="1455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Toplam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0365701"/>
                  </a:ext>
                </a:extLst>
              </a:tr>
            </a:tbl>
          </a:graphicData>
        </a:graphic>
      </p:graphicFrame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804EE3DA-5E3F-D706-BEA7-0796B14E1A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308765"/>
              </p:ext>
            </p:extLst>
          </p:nvPr>
        </p:nvGraphicFramePr>
        <p:xfrm>
          <a:off x="3083444" y="80439"/>
          <a:ext cx="3012556" cy="210312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384146">
                  <a:extLst>
                    <a:ext uri="{9D8B030D-6E8A-4147-A177-3AD203B41FA5}">
                      <a16:colId xmlns:a16="http://schemas.microsoft.com/office/drawing/2014/main" val="1749630100"/>
                    </a:ext>
                  </a:extLst>
                </a:gridCol>
                <a:gridCol w="325682">
                  <a:extLst>
                    <a:ext uri="{9D8B030D-6E8A-4147-A177-3AD203B41FA5}">
                      <a16:colId xmlns:a16="http://schemas.microsoft.com/office/drawing/2014/main" val="197142830"/>
                    </a:ext>
                  </a:extLst>
                </a:gridCol>
                <a:gridCol w="325682">
                  <a:extLst>
                    <a:ext uri="{9D8B030D-6E8A-4147-A177-3AD203B41FA5}">
                      <a16:colId xmlns:a16="http://schemas.microsoft.com/office/drawing/2014/main" val="3223247763"/>
                    </a:ext>
                  </a:extLst>
                </a:gridCol>
                <a:gridCol w="325682">
                  <a:extLst>
                    <a:ext uri="{9D8B030D-6E8A-4147-A177-3AD203B41FA5}">
                      <a16:colId xmlns:a16="http://schemas.microsoft.com/office/drawing/2014/main" val="2467863366"/>
                    </a:ext>
                  </a:extLst>
                </a:gridCol>
                <a:gridCol w="325682">
                  <a:extLst>
                    <a:ext uri="{9D8B030D-6E8A-4147-A177-3AD203B41FA5}">
                      <a16:colId xmlns:a16="http://schemas.microsoft.com/office/drawing/2014/main" val="521924396"/>
                    </a:ext>
                  </a:extLst>
                </a:gridCol>
                <a:gridCol w="325682">
                  <a:extLst>
                    <a:ext uri="{9D8B030D-6E8A-4147-A177-3AD203B41FA5}">
                      <a16:colId xmlns:a16="http://schemas.microsoft.com/office/drawing/2014/main" val="2819487088"/>
                    </a:ext>
                  </a:extLst>
                </a:gridCol>
              </a:tblGrid>
              <a:tr h="11132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TYT COĞRAFYA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55145"/>
                  </a:ext>
                </a:extLst>
              </a:tr>
              <a:tr h="111323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KONULAR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2022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3434963"/>
                  </a:ext>
                </a:extLst>
              </a:tr>
              <a:tr h="111323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Doğa ve İnsan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9531362"/>
                  </a:ext>
                </a:extLst>
              </a:tr>
              <a:tr h="111323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Dünya’nın Şekli ve Hareketleri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8072580"/>
                  </a:ext>
                </a:extLst>
              </a:tr>
              <a:tr h="111323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Coğrafi Konum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5375256"/>
                  </a:ext>
                </a:extLst>
              </a:tr>
              <a:tr h="111323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Harita Bilgisi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9095207"/>
                  </a:ext>
                </a:extLst>
              </a:tr>
              <a:tr h="111323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Atmosfer ve Sıcaklık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0522907"/>
                  </a:ext>
                </a:extLst>
              </a:tr>
              <a:tr h="111323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İklim Bilgisi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0116424"/>
                  </a:ext>
                </a:extLst>
              </a:tr>
              <a:tr h="111323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iç ve Dış Kuvvetler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4717454"/>
                  </a:ext>
                </a:extLst>
              </a:tr>
              <a:tr h="111323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Nüfus ve Yerleşme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5275224"/>
                  </a:ext>
                </a:extLst>
              </a:tr>
              <a:tr h="111323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Türkiye’nin Yer Şekilleri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7061264"/>
                  </a:ext>
                </a:extLst>
              </a:tr>
              <a:tr h="111323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Ekonomik Faaliyetler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6453162"/>
                  </a:ext>
                </a:extLst>
              </a:tr>
              <a:tr h="111323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Bölgeler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2754602"/>
                  </a:ext>
                </a:extLst>
              </a:tr>
              <a:tr h="111323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Uluslararası Ulaşım Hatları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3329785"/>
                  </a:ext>
                </a:extLst>
              </a:tr>
              <a:tr h="111323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Doğal Afetler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93889"/>
                  </a:ext>
                </a:extLst>
              </a:tr>
              <a:tr h="111323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TOPLAM</a:t>
                      </a:r>
                      <a:endParaRPr lang="tr-TR" sz="800" b="0" i="0" u="none" strike="noStrike" dirty="0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 5</a:t>
                      </a:r>
                      <a:endParaRPr lang="tr-TR" sz="800" b="0" i="0" u="none" strike="noStrike" dirty="0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5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5</a:t>
                      </a:r>
                      <a:endParaRPr lang="tr-TR" sz="800" b="0" i="0" u="none" strike="noStrike" dirty="0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646470"/>
                  </a:ext>
                </a:extLst>
              </a:tr>
            </a:tbl>
          </a:graphicData>
        </a:graphic>
      </p:graphicFrame>
      <p:graphicFrame>
        <p:nvGraphicFramePr>
          <p:cNvPr id="7" name="Tablo 6">
            <a:extLst>
              <a:ext uri="{FF2B5EF4-FFF2-40B4-BE49-F238E27FC236}">
                <a16:creationId xmlns:a16="http://schemas.microsoft.com/office/drawing/2014/main" id="{FF8EE7E3-7584-7A84-E6E0-0016CF7FD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361658"/>
              </p:ext>
            </p:extLst>
          </p:nvPr>
        </p:nvGraphicFramePr>
        <p:xfrm>
          <a:off x="3084157" y="2183559"/>
          <a:ext cx="3012555" cy="289179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384145">
                  <a:extLst>
                    <a:ext uri="{9D8B030D-6E8A-4147-A177-3AD203B41FA5}">
                      <a16:colId xmlns:a16="http://schemas.microsoft.com/office/drawing/2014/main" val="3756343875"/>
                    </a:ext>
                  </a:extLst>
                </a:gridCol>
                <a:gridCol w="325682">
                  <a:extLst>
                    <a:ext uri="{9D8B030D-6E8A-4147-A177-3AD203B41FA5}">
                      <a16:colId xmlns:a16="http://schemas.microsoft.com/office/drawing/2014/main" val="4144107741"/>
                    </a:ext>
                  </a:extLst>
                </a:gridCol>
                <a:gridCol w="325682">
                  <a:extLst>
                    <a:ext uri="{9D8B030D-6E8A-4147-A177-3AD203B41FA5}">
                      <a16:colId xmlns:a16="http://schemas.microsoft.com/office/drawing/2014/main" val="483570497"/>
                    </a:ext>
                  </a:extLst>
                </a:gridCol>
                <a:gridCol w="325682">
                  <a:extLst>
                    <a:ext uri="{9D8B030D-6E8A-4147-A177-3AD203B41FA5}">
                      <a16:colId xmlns:a16="http://schemas.microsoft.com/office/drawing/2014/main" val="4008249614"/>
                    </a:ext>
                  </a:extLst>
                </a:gridCol>
                <a:gridCol w="325682">
                  <a:extLst>
                    <a:ext uri="{9D8B030D-6E8A-4147-A177-3AD203B41FA5}">
                      <a16:colId xmlns:a16="http://schemas.microsoft.com/office/drawing/2014/main" val="1143977354"/>
                    </a:ext>
                  </a:extLst>
                </a:gridCol>
                <a:gridCol w="325682">
                  <a:extLst>
                    <a:ext uri="{9D8B030D-6E8A-4147-A177-3AD203B41FA5}">
                      <a16:colId xmlns:a16="http://schemas.microsoft.com/office/drawing/2014/main" val="102913087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TYT TARİH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871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KONULAR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2022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097810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Tarih Bilimine Giriş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8231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İslam Öncesi Türk Tarihi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72080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İslam Tarihi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79515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Türk-İslam Tarihi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7924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Osmanlı Devl. Kuruluşu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80445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Osmanlı Devl. Yükselme Dön.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8689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Yeniçağ’da Avrupa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9513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19. yy’da Osmanlı Devl.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55899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Osmanlı Kültür ve Medeniyeti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3547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20. yy’da Osmanlı Devleti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12592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1. Dünya Savaşı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15565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Kurtuluş Savaşı’na Hazırlık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03413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Mondros-İşgaller Ve Cemiyetler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08552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1. TBMM Dönemi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382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Kurtuluş Savaşı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64289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2. TBMM Dönemi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3654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Atatürk ilke Ve İnkılapları</a:t>
                      </a: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53415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Dış Politika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6195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Milli Güvenlik Bilgisi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5559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Toplam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5 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39735035"/>
                  </a:ext>
                </a:extLst>
              </a:tr>
            </a:tbl>
          </a:graphicData>
        </a:graphic>
      </p:graphicFrame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D97AFEBD-7510-7CBA-7C25-5FB74C4BAC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875943"/>
              </p:ext>
            </p:extLst>
          </p:nvPr>
        </p:nvGraphicFramePr>
        <p:xfrm>
          <a:off x="3091827" y="5075348"/>
          <a:ext cx="3004824" cy="169927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380594">
                  <a:extLst>
                    <a:ext uri="{9D8B030D-6E8A-4147-A177-3AD203B41FA5}">
                      <a16:colId xmlns:a16="http://schemas.microsoft.com/office/drawing/2014/main" val="3528085051"/>
                    </a:ext>
                  </a:extLst>
                </a:gridCol>
                <a:gridCol w="324846">
                  <a:extLst>
                    <a:ext uri="{9D8B030D-6E8A-4147-A177-3AD203B41FA5}">
                      <a16:colId xmlns:a16="http://schemas.microsoft.com/office/drawing/2014/main" val="1764838624"/>
                    </a:ext>
                  </a:extLst>
                </a:gridCol>
                <a:gridCol w="324846">
                  <a:extLst>
                    <a:ext uri="{9D8B030D-6E8A-4147-A177-3AD203B41FA5}">
                      <a16:colId xmlns:a16="http://schemas.microsoft.com/office/drawing/2014/main" val="671168609"/>
                    </a:ext>
                  </a:extLst>
                </a:gridCol>
                <a:gridCol w="324846">
                  <a:extLst>
                    <a:ext uri="{9D8B030D-6E8A-4147-A177-3AD203B41FA5}">
                      <a16:colId xmlns:a16="http://schemas.microsoft.com/office/drawing/2014/main" val="577660491"/>
                    </a:ext>
                  </a:extLst>
                </a:gridCol>
                <a:gridCol w="324846">
                  <a:extLst>
                    <a:ext uri="{9D8B030D-6E8A-4147-A177-3AD203B41FA5}">
                      <a16:colId xmlns:a16="http://schemas.microsoft.com/office/drawing/2014/main" val="494401663"/>
                    </a:ext>
                  </a:extLst>
                </a:gridCol>
                <a:gridCol w="324846">
                  <a:extLst>
                    <a:ext uri="{9D8B030D-6E8A-4147-A177-3AD203B41FA5}">
                      <a16:colId xmlns:a16="http://schemas.microsoft.com/office/drawing/2014/main" val="3922099891"/>
                    </a:ext>
                  </a:extLst>
                </a:gridCol>
              </a:tblGrid>
              <a:tr h="14160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TYT DİN KÜLTÜRÜ</a:t>
                      </a:r>
                      <a:endParaRPr lang="tr-TR" sz="800" b="0" i="0" u="none" strike="noStrike" dirty="0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403586"/>
                  </a:ext>
                </a:extLst>
              </a:tr>
              <a:tr h="14160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KONULAR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2022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3425087"/>
                  </a:ext>
                </a:extLst>
              </a:tr>
              <a:tr h="14160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Kuranı Kerim Ve Akıl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8357438"/>
                  </a:ext>
                </a:extLst>
              </a:tr>
              <a:tr h="141606">
                <a:tc>
                  <a:txBody>
                    <a:bodyPr/>
                    <a:lstStyle/>
                    <a:p>
                      <a:pPr algn="l" fontAlgn="ctr"/>
                      <a:r>
                        <a:rPr lang="tr-TR" sz="5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Hz. Muhammed’in Hayatı, Örnekliği ve Onu Anlama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78725096"/>
                  </a:ext>
                </a:extLst>
              </a:tr>
              <a:tr h="14160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Ahlak Ve Değerler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0435665"/>
                  </a:ext>
                </a:extLst>
              </a:tr>
              <a:tr h="14160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İlahi Kutsal Dinlerin Ortak Mesajları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4452364"/>
                  </a:ext>
                </a:extLst>
              </a:tr>
              <a:tr h="14160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Musahiplik (Yol Kardeşliği)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7588184"/>
                  </a:ext>
                </a:extLst>
              </a:tr>
              <a:tr h="14160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Din, Kültür Ve Medeniyet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7802718"/>
                  </a:ext>
                </a:extLst>
              </a:tr>
              <a:tr h="14160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İbadet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6802116"/>
                  </a:ext>
                </a:extLst>
              </a:tr>
              <a:tr h="14160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Ayetlere İnanç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8835084"/>
                  </a:ext>
                </a:extLst>
              </a:tr>
              <a:tr h="14160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İslam Düşüncesinde Mezhepler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1742766"/>
                  </a:ext>
                </a:extLst>
              </a:tr>
              <a:tr h="14160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Toplam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9175402"/>
                  </a:ext>
                </a:extLst>
              </a:tr>
            </a:tbl>
          </a:graphicData>
        </a:graphic>
      </p:graphicFrame>
      <p:graphicFrame>
        <p:nvGraphicFramePr>
          <p:cNvPr id="9" name="Tablo 8">
            <a:extLst>
              <a:ext uri="{FF2B5EF4-FFF2-40B4-BE49-F238E27FC236}">
                <a16:creationId xmlns:a16="http://schemas.microsoft.com/office/drawing/2014/main" id="{1DF80AF8-A11B-2E61-A035-A4086CC9E3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329813"/>
              </p:ext>
            </p:extLst>
          </p:nvPr>
        </p:nvGraphicFramePr>
        <p:xfrm>
          <a:off x="6111009" y="80439"/>
          <a:ext cx="2997098" cy="1445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7043">
                  <a:extLst>
                    <a:ext uri="{9D8B030D-6E8A-4147-A177-3AD203B41FA5}">
                      <a16:colId xmlns:a16="http://schemas.microsoft.com/office/drawing/2014/main" val="649049335"/>
                    </a:ext>
                  </a:extLst>
                </a:gridCol>
                <a:gridCol w="324011">
                  <a:extLst>
                    <a:ext uri="{9D8B030D-6E8A-4147-A177-3AD203B41FA5}">
                      <a16:colId xmlns:a16="http://schemas.microsoft.com/office/drawing/2014/main" val="84264263"/>
                    </a:ext>
                  </a:extLst>
                </a:gridCol>
                <a:gridCol w="324011">
                  <a:extLst>
                    <a:ext uri="{9D8B030D-6E8A-4147-A177-3AD203B41FA5}">
                      <a16:colId xmlns:a16="http://schemas.microsoft.com/office/drawing/2014/main" val="1424382626"/>
                    </a:ext>
                  </a:extLst>
                </a:gridCol>
                <a:gridCol w="324011">
                  <a:extLst>
                    <a:ext uri="{9D8B030D-6E8A-4147-A177-3AD203B41FA5}">
                      <a16:colId xmlns:a16="http://schemas.microsoft.com/office/drawing/2014/main" val="4196019306"/>
                    </a:ext>
                  </a:extLst>
                </a:gridCol>
                <a:gridCol w="324011">
                  <a:extLst>
                    <a:ext uri="{9D8B030D-6E8A-4147-A177-3AD203B41FA5}">
                      <a16:colId xmlns:a16="http://schemas.microsoft.com/office/drawing/2014/main" val="3583704541"/>
                    </a:ext>
                  </a:extLst>
                </a:gridCol>
                <a:gridCol w="324011">
                  <a:extLst>
                    <a:ext uri="{9D8B030D-6E8A-4147-A177-3AD203B41FA5}">
                      <a16:colId xmlns:a16="http://schemas.microsoft.com/office/drawing/2014/main" val="3073237433"/>
                    </a:ext>
                  </a:extLst>
                </a:gridCol>
              </a:tblGrid>
              <a:tr h="6361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TYT FELSEFE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208518"/>
                  </a:ext>
                </a:extLst>
              </a:tr>
              <a:tr h="63613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KONULAR</a:t>
                      </a:r>
                    </a:p>
                  </a:txBody>
                  <a:tcPr marL="114300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570314"/>
                  </a:ext>
                </a:extLst>
              </a:tr>
              <a:tr h="63613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Felsefenin Alanı</a:t>
                      </a:r>
                    </a:p>
                  </a:txBody>
                  <a:tcPr marL="114300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292892"/>
                  </a:ext>
                </a:extLst>
              </a:tr>
              <a:tr h="63613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Bilgi Felsefesi</a:t>
                      </a:r>
                    </a:p>
                  </a:txBody>
                  <a:tcPr marL="114300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058924"/>
                  </a:ext>
                </a:extLst>
              </a:tr>
              <a:tr h="63613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Bilim Felsefesi</a:t>
                      </a:r>
                    </a:p>
                  </a:txBody>
                  <a:tcPr marL="114300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573400"/>
                  </a:ext>
                </a:extLst>
              </a:tr>
              <a:tr h="63613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Varlık Felsefesi</a:t>
                      </a:r>
                    </a:p>
                  </a:txBody>
                  <a:tcPr marL="114300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612687"/>
                  </a:ext>
                </a:extLst>
              </a:tr>
              <a:tr h="63613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Ahlak Felsefesi</a:t>
                      </a:r>
                    </a:p>
                  </a:txBody>
                  <a:tcPr marL="114300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760349"/>
                  </a:ext>
                </a:extLst>
              </a:tr>
              <a:tr h="63613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Siyaset Felsefesi</a:t>
                      </a:r>
                    </a:p>
                  </a:txBody>
                  <a:tcPr marL="114300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692940"/>
                  </a:ext>
                </a:extLst>
              </a:tr>
              <a:tr h="63613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Din Felsefesi</a:t>
                      </a:r>
                    </a:p>
                  </a:txBody>
                  <a:tcPr marL="114300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290876"/>
                  </a:ext>
                </a:extLst>
              </a:tr>
              <a:tr h="63613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Sanat Felsefesi</a:t>
                      </a:r>
                    </a:p>
                  </a:txBody>
                  <a:tcPr marL="114300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656464"/>
                  </a:ext>
                </a:extLst>
              </a:tr>
              <a:tr h="63613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Toplam</a:t>
                      </a:r>
                    </a:p>
                  </a:txBody>
                  <a:tcPr marL="114300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510424"/>
                  </a:ext>
                </a:extLst>
              </a:tr>
            </a:tbl>
          </a:graphicData>
        </a:graphic>
      </p:graphicFrame>
      <p:graphicFrame>
        <p:nvGraphicFramePr>
          <p:cNvPr id="10" name="Tablo 9">
            <a:extLst>
              <a:ext uri="{FF2B5EF4-FFF2-40B4-BE49-F238E27FC236}">
                <a16:creationId xmlns:a16="http://schemas.microsoft.com/office/drawing/2014/main" id="{75682FBF-62F4-3039-08EC-719CEFB06E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122809"/>
              </p:ext>
            </p:extLst>
          </p:nvPr>
        </p:nvGraphicFramePr>
        <p:xfrm>
          <a:off x="6102627" y="1526334"/>
          <a:ext cx="3009569" cy="2103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2774">
                  <a:extLst>
                    <a:ext uri="{9D8B030D-6E8A-4147-A177-3AD203B41FA5}">
                      <a16:colId xmlns:a16="http://schemas.microsoft.com/office/drawing/2014/main" val="3083651046"/>
                    </a:ext>
                  </a:extLst>
                </a:gridCol>
                <a:gridCol w="325359">
                  <a:extLst>
                    <a:ext uri="{9D8B030D-6E8A-4147-A177-3AD203B41FA5}">
                      <a16:colId xmlns:a16="http://schemas.microsoft.com/office/drawing/2014/main" val="3437626246"/>
                    </a:ext>
                  </a:extLst>
                </a:gridCol>
                <a:gridCol w="325359">
                  <a:extLst>
                    <a:ext uri="{9D8B030D-6E8A-4147-A177-3AD203B41FA5}">
                      <a16:colId xmlns:a16="http://schemas.microsoft.com/office/drawing/2014/main" val="2351071554"/>
                    </a:ext>
                  </a:extLst>
                </a:gridCol>
                <a:gridCol w="325359">
                  <a:extLst>
                    <a:ext uri="{9D8B030D-6E8A-4147-A177-3AD203B41FA5}">
                      <a16:colId xmlns:a16="http://schemas.microsoft.com/office/drawing/2014/main" val="3704529220"/>
                    </a:ext>
                  </a:extLst>
                </a:gridCol>
                <a:gridCol w="325359">
                  <a:extLst>
                    <a:ext uri="{9D8B030D-6E8A-4147-A177-3AD203B41FA5}">
                      <a16:colId xmlns:a16="http://schemas.microsoft.com/office/drawing/2014/main" val="4125048719"/>
                    </a:ext>
                  </a:extLst>
                </a:gridCol>
                <a:gridCol w="325359">
                  <a:extLst>
                    <a:ext uri="{9D8B030D-6E8A-4147-A177-3AD203B41FA5}">
                      <a16:colId xmlns:a16="http://schemas.microsoft.com/office/drawing/2014/main" val="38133161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KONULAR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6940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Fizik Bilimine Giriş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019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Madde Ve Özellikleri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2503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Sıvıların Kaldırma Kuvveti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328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Basınç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4626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Isı, Sıcaklık ve Genleşme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59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Hareket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8641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Dinamik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6564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İş, Güç  ve  Enerji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32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Elektrostatik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471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Elektrik Akımı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168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Optik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644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Manyetizma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7140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Dalgalar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88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TOPLAM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885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TOPLAM SORU SAYISI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7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 7</a:t>
                      </a:r>
                      <a:endParaRPr lang="tr-TR" sz="800" b="0" i="0" u="none" strike="noStrike" dirty="0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7</a:t>
                      </a:r>
                      <a:endParaRPr lang="tr-TR" sz="800" b="0" i="0" u="none" strike="noStrike" dirty="0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1380"/>
                  </a:ext>
                </a:extLst>
              </a:tr>
            </a:tbl>
          </a:graphicData>
        </a:graphic>
      </p:graphicFrame>
      <p:graphicFrame>
        <p:nvGraphicFramePr>
          <p:cNvPr id="11" name="Tablo 10">
            <a:extLst>
              <a:ext uri="{FF2B5EF4-FFF2-40B4-BE49-F238E27FC236}">
                <a16:creationId xmlns:a16="http://schemas.microsoft.com/office/drawing/2014/main" id="{A4EBE436-ABA7-8928-45A1-FFB6913E78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748448"/>
              </p:ext>
            </p:extLst>
          </p:nvPr>
        </p:nvGraphicFramePr>
        <p:xfrm>
          <a:off x="6111009" y="3629454"/>
          <a:ext cx="2997098" cy="2105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7043">
                  <a:extLst>
                    <a:ext uri="{9D8B030D-6E8A-4147-A177-3AD203B41FA5}">
                      <a16:colId xmlns:a16="http://schemas.microsoft.com/office/drawing/2014/main" val="3733227274"/>
                    </a:ext>
                  </a:extLst>
                </a:gridCol>
                <a:gridCol w="324011">
                  <a:extLst>
                    <a:ext uri="{9D8B030D-6E8A-4147-A177-3AD203B41FA5}">
                      <a16:colId xmlns:a16="http://schemas.microsoft.com/office/drawing/2014/main" val="538615354"/>
                    </a:ext>
                  </a:extLst>
                </a:gridCol>
                <a:gridCol w="324011">
                  <a:extLst>
                    <a:ext uri="{9D8B030D-6E8A-4147-A177-3AD203B41FA5}">
                      <a16:colId xmlns:a16="http://schemas.microsoft.com/office/drawing/2014/main" val="603826083"/>
                    </a:ext>
                  </a:extLst>
                </a:gridCol>
                <a:gridCol w="324011">
                  <a:extLst>
                    <a:ext uri="{9D8B030D-6E8A-4147-A177-3AD203B41FA5}">
                      <a16:colId xmlns:a16="http://schemas.microsoft.com/office/drawing/2014/main" val="3448681772"/>
                    </a:ext>
                  </a:extLst>
                </a:gridCol>
                <a:gridCol w="324011">
                  <a:extLst>
                    <a:ext uri="{9D8B030D-6E8A-4147-A177-3AD203B41FA5}">
                      <a16:colId xmlns:a16="http://schemas.microsoft.com/office/drawing/2014/main" val="1830902907"/>
                    </a:ext>
                  </a:extLst>
                </a:gridCol>
                <a:gridCol w="324011">
                  <a:extLst>
                    <a:ext uri="{9D8B030D-6E8A-4147-A177-3AD203B41FA5}">
                      <a16:colId xmlns:a16="http://schemas.microsoft.com/office/drawing/2014/main" val="441459767"/>
                    </a:ext>
                  </a:extLst>
                </a:gridCol>
              </a:tblGrid>
              <a:tr h="16192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TYT KİMYA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34045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KONULAR</a:t>
                      </a:r>
                    </a:p>
                  </a:txBody>
                  <a:tcPr marL="114300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1309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Kimya Bilimi</a:t>
                      </a:r>
                    </a:p>
                  </a:txBody>
                  <a:tcPr marL="114300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35966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Atomun Yapısı</a:t>
                      </a:r>
                    </a:p>
                  </a:txBody>
                  <a:tcPr marL="114300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20859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Periyodik Tablo</a:t>
                      </a:r>
                    </a:p>
                  </a:txBody>
                  <a:tcPr marL="114300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88949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Maddenin Halleri</a:t>
                      </a:r>
                    </a:p>
                  </a:txBody>
                  <a:tcPr marL="114300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2013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Kimyasal Türler Arası Etkileşimler</a:t>
                      </a:r>
                    </a:p>
                  </a:txBody>
                  <a:tcPr marL="114300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27498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Kimyasal Hesaplamalar</a:t>
                      </a:r>
                    </a:p>
                  </a:txBody>
                  <a:tcPr marL="114300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79553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Kimyanın Temel Kanunları</a:t>
                      </a:r>
                    </a:p>
                  </a:txBody>
                  <a:tcPr marL="114300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08623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Asit, Baz ve Tuz</a:t>
                      </a:r>
                    </a:p>
                  </a:txBody>
                  <a:tcPr marL="114300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7959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Karışımlar</a:t>
                      </a:r>
                    </a:p>
                  </a:txBody>
                  <a:tcPr marL="114300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00442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Kimya Her Yerde</a:t>
                      </a:r>
                    </a:p>
                  </a:txBody>
                  <a:tcPr marL="114300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42235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TOPLAM</a:t>
                      </a:r>
                    </a:p>
                  </a:txBody>
                  <a:tcPr marL="114300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450584"/>
                  </a:ext>
                </a:extLst>
              </a:tr>
            </a:tbl>
          </a:graphicData>
        </a:graphic>
      </p:graphicFrame>
      <p:graphicFrame>
        <p:nvGraphicFramePr>
          <p:cNvPr id="12" name="Tablo 11">
            <a:extLst>
              <a:ext uri="{FF2B5EF4-FFF2-40B4-BE49-F238E27FC236}">
                <a16:creationId xmlns:a16="http://schemas.microsoft.com/office/drawing/2014/main" id="{B8D83EE7-F5B4-EB88-FDF6-1FA411B7C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726861"/>
              </p:ext>
            </p:extLst>
          </p:nvPr>
        </p:nvGraphicFramePr>
        <p:xfrm>
          <a:off x="9110442" y="80439"/>
          <a:ext cx="3028015" cy="2914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1250">
                  <a:extLst>
                    <a:ext uri="{9D8B030D-6E8A-4147-A177-3AD203B41FA5}">
                      <a16:colId xmlns:a16="http://schemas.microsoft.com/office/drawing/2014/main" val="430612792"/>
                    </a:ext>
                  </a:extLst>
                </a:gridCol>
                <a:gridCol w="327353">
                  <a:extLst>
                    <a:ext uri="{9D8B030D-6E8A-4147-A177-3AD203B41FA5}">
                      <a16:colId xmlns:a16="http://schemas.microsoft.com/office/drawing/2014/main" val="3573699437"/>
                    </a:ext>
                  </a:extLst>
                </a:gridCol>
                <a:gridCol w="327353">
                  <a:extLst>
                    <a:ext uri="{9D8B030D-6E8A-4147-A177-3AD203B41FA5}">
                      <a16:colId xmlns:a16="http://schemas.microsoft.com/office/drawing/2014/main" val="1691252003"/>
                    </a:ext>
                  </a:extLst>
                </a:gridCol>
                <a:gridCol w="327353">
                  <a:extLst>
                    <a:ext uri="{9D8B030D-6E8A-4147-A177-3AD203B41FA5}">
                      <a16:colId xmlns:a16="http://schemas.microsoft.com/office/drawing/2014/main" val="1066553735"/>
                    </a:ext>
                  </a:extLst>
                </a:gridCol>
                <a:gridCol w="327353">
                  <a:extLst>
                    <a:ext uri="{9D8B030D-6E8A-4147-A177-3AD203B41FA5}">
                      <a16:colId xmlns:a16="http://schemas.microsoft.com/office/drawing/2014/main" val="1395316135"/>
                    </a:ext>
                  </a:extLst>
                </a:gridCol>
                <a:gridCol w="327353">
                  <a:extLst>
                    <a:ext uri="{9D8B030D-6E8A-4147-A177-3AD203B41FA5}">
                      <a16:colId xmlns:a16="http://schemas.microsoft.com/office/drawing/2014/main" val="2942140568"/>
                    </a:ext>
                  </a:extLst>
                </a:gridCol>
              </a:tblGrid>
              <a:tr h="16192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TYT BİYOLOJİ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37129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KONULAR</a:t>
                      </a:r>
                    </a:p>
                  </a:txBody>
                  <a:tcPr marL="114300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63794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Canlıların Temel Bileşenleri</a:t>
                      </a:r>
                    </a:p>
                  </a:txBody>
                  <a:tcPr marL="114300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44164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Hücre Ve Yapısı</a:t>
                      </a:r>
                    </a:p>
                  </a:txBody>
                  <a:tcPr marL="114300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41166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Ekosistem-Ekoloji</a:t>
                      </a:r>
                    </a:p>
                  </a:txBody>
                  <a:tcPr marL="114300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45144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Duyu Organları</a:t>
                      </a:r>
                    </a:p>
                  </a:txBody>
                  <a:tcPr marL="114300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23437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Hücre Bölünmeleri</a:t>
                      </a:r>
                    </a:p>
                  </a:txBody>
                  <a:tcPr marL="114300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03875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Madde Geçişleri</a:t>
                      </a:r>
                    </a:p>
                  </a:txBody>
                  <a:tcPr marL="114300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98249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Nükleik Asitler</a:t>
                      </a:r>
                    </a:p>
                  </a:txBody>
                  <a:tcPr marL="114300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77037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Sınıflandırma</a:t>
                      </a:r>
                    </a:p>
                  </a:txBody>
                  <a:tcPr marL="114300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37165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Bakteri</a:t>
                      </a:r>
                    </a:p>
                  </a:txBody>
                  <a:tcPr marL="114300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56406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Enzimler</a:t>
                      </a:r>
                    </a:p>
                  </a:txBody>
                  <a:tcPr marL="114300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81361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Bitkiler Biyolojisi</a:t>
                      </a:r>
                    </a:p>
                  </a:txBody>
                  <a:tcPr marL="114300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92945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Kalıtım ve Evrim</a:t>
                      </a:r>
                    </a:p>
                  </a:txBody>
                  <a:tcPr marL="114300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03158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Canlıların Ortak Özellikleri</a:t>
                      </a:r>
                    </a:p>
                  </a:txBody>
                  <a:tcPr marL="114300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77164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Metabolizma</a:t>
                      </a:r>
                    </a:p>
                  </a:txBody>
                  <a:tcPr marL="114300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2421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Sistemler</a:t>
                      </a:r>
                    </a:p>
                  </a:txBody>
                  <a:tcPr marL="114300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82756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Toplam</a:t>
                      </a:r>
                    </a:p>
                  </a:txBody>
                  <a:tcPr marL="114300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>
                          <a:solidFill>
                            <a:srgbClr val="0D0D0D"/>
                          </a:solidFill>
                          <a:effectLst/>
                          <a:latin typeface="Bahnschrift Light Condensed" panose="020B0502040204020203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311567"/>
                  </a:ext>
                </a:extLst>
              </a:tr>
            </a:tbl>
          </a:graphicData>
        </a:graphic>
      </p:graphicFrame>
      <p:sp>
        <p:nvSpPr>
          <p:cNvPr id="14" name="Metin kutusu 13">
            <a:extLst>
              <a:ext uri="{FF2B5EF4-FFF2-40B4-BE49-F238E27FC236}">
                <a16:creationId xmlns:a16="http://schemas.microsoft.com/office/drawing/2014/main" id="{6B873BF3-9678-A6FC-9638-74EA407CE99E}"/>
              </a:ext>
            </a:extLst>
          </p:cNvPr>
          <p:cNvSpPr txBox="1"/>
          <p:nvPr/>
        </p:nvSpPr>
        <p:spPr>
          <a:xfrm>
            <a:off x="6010356" y="5732574"/>
            <a:ext cx="56251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800" b="1" dirty="0">
                <a:solidFill>
                  <a:srgbClr val="002060"/>
                </a:solidFill>
                <a:latin typeface="Candara" panose="020E0502030303020204" pitchFamily="34" charset="0"/>
              </a:rPr>
              <a:t>Son 5 Yıl</a:t>
            </a:r>
          </a:p>
          <a:p>
            <a:pPr algn="ctr"/>
            <a:r>
              <a:rPr lang="tr-TR" sz="1800" b="1" dirty="0">
                <a:solidFill>
                  <a:srgbClr val="002060"/>
                </a:solidFill>
                <a:latin typeface="Candara" panose="020E0502030303020204" pitchFamily="34" charset="0"/>
              </a:rPr>
              <a:t> TYT Konularının</a:t>
            </a:r>
          </a:p>
          <a:p>
            <a:pPr algn="ctr"/>
            <a:r>
              <a:rPr lang="tr-TR" sz="1800" b="1" dirty="0">
                <a:solidFill>
                  <a:srgbClr val="002060"/>
                </a:solidFill>
                <a:latin typeface="Candara" panose="020E0502030303020204" pitchFamily="34" charset="0"/>
              </a:rPr>
              <a:t>Sorulara Dağılımı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1398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BF129AEE-3744-571E-DE77-3C452756D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402399"/>
              </p:ext>
            </p:extLst>
          </p:nvPr>
        </p:nvGraphicFramePr>
        <p:xfrm>
          <a:off x="129620" y="102765"/>
          <a:ext cx="3962191" cy="2103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0466">
                  <a:extLst>
                    <a:ext uri="{9D8B030D-6E8A-4147-A177-3AD203B41FA5}">
                      <a16:colId xmlns:a16="http://schemas.microsoft.com/office/drawing/2014/main" val="1912420183"/>
                    </a:ext>
                  </a:extLst>
                </a:gridCol>
                <a:gridCol w="428345">
                  <a:extLst>
                    <a:ext uri="{9D8B030D-6E8A-4147-A177-3AD203B41FA5}">
                      <a16:colId xmlns:a16="http://schemas.microsoft.com/office/drawing/2014/main" val="2548174635"/>
                    </a:ext>
                  </a:extLst>
                </a:gridCol>
                <a:gridCol w="428345">
                  <a:extLst>
                    <a:ext uri="{9D8B030D-6E8A-4147-A177-3AD203B41FA5}">
                      <a16:colId xmlns:a16="http://schemas.microsoft.com/office/drawing/2014/main" val="3412740689"/>
                    </a:ext>
                  </a:extLst>
                </a:gridCol>
                <a:gridCol w="428345">
                  <a:extLst>
                    <a:ext uri="{9D8B030D-6E8A-4147-A177-3AD203B41FA5}">
                      <a16:colId xmlns:a16="http://schemas.microsoft.com/office/drawing/2014/main" val="3705559986"/>
                    </a:ext>
                  </a:extLst>
                </a:gridCol>
                <a:gridCol w="428345">
                  <a:extLst>
                    <a:ext uri="{9D8B030D-6E8A-4147-A177-3AD203B41FA5}">
                      <a16:colId xmlns:a16="http://schemas.microsoft.com/office/drawing/2014/main" val="1334841372"/>
                    </a:ext>
                  </a:extLst>
                </a:gridCol>
                <a:gridCol w="428345">
                  <a:extLst>
                    <a:ext uri="{9D8B030D-6E8A-4147-A177-3AD203B41FA5}">
                      <a16:colId xmlns:a16="http://schemas.microsoft.com/office/drawing/2014/main" val="947742412"/>
                    </a:ext>
                  </a:extLst>
                </a:gridCol>
              </a:tblGrid>
              <a:tr h="6331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AYT EDEBİYAT</a:t>
                      </a:r>
                      <a:endParaRPr lang="tr-TR" sz="800" b="0" i="0" u="none" strike="noStrike" dirty="0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419773"/>
                  </a:ext>
                </a:extLst>
              </a:tr>
              <a:tr h="6331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SORU DAĞILIMI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2018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2019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2020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2021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2022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1758427"/>
                  </a:ext>
                </a:extLst>
              </a:tr>
              <a:tr h="6331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Anlam Bilgisi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6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6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4026878"/>
                  </a:ext>
                </a:extLst>
              </a:tr>
              <a:tr h="6331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Dil Bilgisi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1648359"/>
                  </a:ext>
                </a:extLst>
              </a:tr>
              <a:tr h="6331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Metinlerin Sınıflandırılması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0884031"/>
                  </a:ext>
                </a:extLst>
              </a:tr>
              <a:tr h="6331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Şiir Bilgisi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1819268"/>
                  </a:ext>
                </a:extLst>
              </a:tr>
              <a:tr h="6331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Söz Sanatları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6776269"/>
                  </a:ext>
                </a:extLst>
              </a:tr>
              <a:tr h="6331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Edebi Akımlar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5088304"/>
                  </a:ext>
                </a:extLst>
              </a:tr>
              <a:tr h="6331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İslamiyet Öncesi Türk Edebiyatı ve Geçiş Dönemi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8724994"/>
                  </a:ext>
                </a:extLst>
              </a:tr>
              <a:tr h="6331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Halk Edebiyatı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 dirty="0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4933410"/>
                  </a:ext>
                </a:extLst>
              </a:tr>
              <a:tr h="6331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Divan Edebiyatı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5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6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573180"/>
                  </a:ext>
                </a:extLst>
              </a:tr>
              <a:tr h="6331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Tanzimat Edebiyatı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0708953"/>
                  </a:ext>
                </a:extLst>
              </a:tr>
              <a:tr h="63311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  <a:latin typeface="Bahnschrift Light Condensed" panose="020B0502040204020203" pitchFamily="34" charset="0"/>
                        </a:rPr>
                        <a:t>Servet-İ Fünun Ve Fecr-İ Ati Edebiyatı</a:t>
                      </a:r>
                      <a:endParaRPr lang="it-IT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6934222"/>
                  </a:ext>
                </a:extLst>
              </a:tr>
              <a:tr h="6331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Milli Edebiyat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8825836"/>
                  </a:ext>
                </a:extLst>
              </a:tr>
              <a:tr h="6331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Cumhuriyet Dönemi Edebiyatı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5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9123182"/>
                  </a:ext>
                </a:extLst>
              </a:tr>
              <a:tr h="6331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SORU SAYISI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24</a:t>
                      </a:r>
                      <a:endParaRPr lang="tr-TR" sz="800" b="0" i="0" u="none" strike="noStrike" dirty="0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2709320"/>
                  </a:ext>
                </a:extLst>
              </a:tr>
            </a:tbl>
          </a:graphicData>
        </a:graphic>
      </p:graphicFrame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0F7EC1B2-6FD4-3556-E336-353D4181E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831166"/>
              </p:ext>
            </p:extLst>
          </p:nvPr>
        </p:nvGraphicFramePr>
        <p:xfrm>
          <a:off x="4114904" y="2205885"/>
          <a:ext cx="3962192" cy="445394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820467">
                  <a:extLst>
                    <a:ext uri="{9D8B030D-6E8A-4147-A177-3AD203B41FA5}">
                      <a16:colId xmlns:a16="http://schemas.microsoft.com/office/drawing/2014/main" val="563461145"/>
                    </a:ext>
                  </a:extLst>
                </a:gridCol>
                <a:gridCol w="428345">
                  <a:extLst>
                    <a:ext uri="{9D8B030D-6E8A-4147-A177-3AD203B41FA5}">
                      <a16:colId xmlns:a16="http://schemas.microsoft.com/office/drawing/2014/main" val="2900932553"/>
                    </a:ext>
                  </a:extLst>
                </a:gridCol>
                <a:gridCol w="428345">
                  <a:extLst>
                    <a:ext uri="{9D8B030D-6E8A-4147-A177-3AD203B41FA5}">
                      <a16:colId xmlns:a16="http://schemas.microsoft.com/office/drawing/2014/main" val="349517229"/>
                    </a:ext>
                  </a:extLst>
                </a:gridCol>
                <a:gridCol w="428345">
                  <a:extLst>
                    <a:ext uri="{9D8B030D-6E8A-4147-A177-3AD203B41FA5}">
                      <a16:colId xmlns:a16="http://schemas.microsoft.com/office/drawing/2014/main" val="1135662826"/>
                    </a:ext>
                  </a:extLst>
                </a:gridCol>
                <a:gridCol w="428345">
                  <a:extLst>
                    <a:ext uri="{9D8B030D-6E8A-4147-A177-3AD203B41FA5}">
                      <a16:colId xmlns:a16="http://schemas.microsoft.com/office/drawing/2014/main" val="1926971848"/>
                    </a:ext>
                  </a:extLst>
                </a:gridCol>
                <a:gridCol w="428345">
                  <a:extLst>
                    <a:ext uri="{9D8B030D-6E8A-4147-A177-3AD203B41FA5}">
                      <a16:colId xmlns:a16="http://schemas.microsoft.com/office/drawing/2014/main" val="3121908801"/>
                    </a:ext>
                  </a:extLst>
                </a:gridCol>
              </a:tblGrid>
              <a:tr h="20312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AYT COĞRAFYA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728122"/>
                  </a:ext>
                </a:extLst>
              </a:tr>
              <a:tr h="2031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SORU DAĞILIMI</a:t>
                      </a:r>
                      <a:endParaRPr lang="tr-TR" sz="800" b="0" i="0" u="none" strike="noStrike" dirty="0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2018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2019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2020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2021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2022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090353"/>
                  </a:ext>
                </a:extLst>
              </a:tr>
              <a:tr h="2031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İklim ve Yer Şekilleri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196433"/>
                  </a:ext>
                </a:extLst>
              </a:tr>
              <a:tr h="2031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Coğrafi Konum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 dirty="0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9270694"/>
                  </a:ext>
                </a:extLst>
              </a:tr>
              <a:tr h="2031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Dünya’nın Şekli ve Hareketleri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9167120"/>
                  </a:ext>
                </a:extLst>
              </a:tr>
              <a:tr h="2031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Harita Bilgisi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4135000"/>
                  </a:ext>
                </a:extLst>
              </a:tr>
              <a:tr h="2031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İç ve Dış Kuvvetler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3156733"/>
                  </a:ext>
                </a:extLst>
              </a:tr>
              <a:tr h="2031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Ekosistem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1904166"/>
                  </a:ext>
                </a:extLst>
              </a:tr>
              <a:tr h="2031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Nüfus Politikaları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0913265"/>
                  </a:ext>
                </a:extLst>
              </a:tr>
              <a:tr h="2031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Yerleşmelerin Özellikleri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4857802"/>
                  </a:ext>
                </a:extLst>
              </a:tr>
              <a:tr h="2031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Ekonomik Faaliyetler ve Doğal Kaynaklar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4300563"/>
                  </a:ext>
                </a:extLst>
              </a:tr>
              <a:tr h="2031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Geçmişten Geleceğe Şehir ve Ekonomi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78730391"/>
                  </a:ext>
                </a:extLst>
              </a:tr>
              <a:tr h="2031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Türkiye’de Ekonomi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7790931"/>
                  </a:ext>
                </a:extLst>
              </a:tr>
              <a:tr h="391524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Türkiye’nin İşlevsel Bölgeleri ve Kalkınma Projeleri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2403565"/>
                  </a:ext>
                </a:extLst>
              </a:tr>
              <a:tr h="2031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Küresel Ticaret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1229036"/>
                  </a:ext>
                </a:extLst>
              </a:tr>
              <a:tr h="2031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Kültür Bölgeleri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60973992"/>
                  </a:ext>
                </a:extLst>
              </a:tr>
              <a:tr h="2031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Uluslararası Örgütler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0299609"/>
                  </a:ext>
                </a:extLst>
              </a:tr>
              <a:tr h="2031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Ülkeler Arası Etkileşimler</a:t>
                      </a:r>
                      <a:endParaRPr lang="tr-TR" sz="800" b="0" i="0" u="none" strike="noStrike" dirty="0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3149495"/>
                  </a:ext>
                </a:extLst>
              </a:tr>
              <a:tr h="2031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Bölgeler ve Ülkeler</a:t>
                      </a:r>
                      <a:endParaRPr lang="tr-TR" sz="800" b="0" i="0" u="none" strike="noStrike" dirty="0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1921879"/>
                  </a:ext>
                </a:extLst>
              </a:tr>
              <a:tr h="2031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Çevre ve Toplum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4522985"/>
                  </a:ext>
                </a:extLst>
              </a:tr>
              <a:tr h="2031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SORU SAYISI</a:t>
                      </a:r>
                      <a:endParaRPr lang="tr-TR" sz="800" b="0" i="0" u="none" strike="noStrike" dirty="0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17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17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17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17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17</a:t>
                      </a:r>
                      <a:endParaRPr lang="tr-TR" sz="800" b="0" i="0" u="none" strike="noStrike" dirty="0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6164238"/>
                  </a:ext>
                </a:extLst>
              </a:tr>
            </a:tbl>
          </a:graphicData>
        </a:graphic>
      </p:graphicFrame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DDCB7CC9-2C39-965A-7075-E3D7342F7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602502"/>
              </p:ext>
            </p:extLst>
          </p:nvPr>
        </p:nvGraphicFramePr>
        <p:xfrm>
          <a:off x="129617" y="2205885"/>
          <a:ext cx="3962191" cy="4453954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964446">
                  <a:extLst>
                    <a:ext uri="{9D8B030D-6E8A-4147-A177-3AD203B41FA5}">
                      <a16:colId xmlns:a16="http://schemas.microsoft.com/office/drawing/2014/main" val="437853686"/>
                    </a:ext>
                  </a:extLst>
                </a:gridCol>
                <a:gridCol w="399549">
                  <a:extLst>
                    <a:ext uri="{9D8B030D-6E8A-4147-A177-3AD203B41FA5}">
                      <a16:colId xmlns:a16="http://schemas.microsoft.com/office/drawing/2014/main" val="3216874588"/>
                    </a:ext>
                  </a:extLst>
                </a:gridCol>
                <a:gridCol w="399549">
                  <a:extLst>
                    <a:ext uri="{9D8B030D-6E8A-4147-A177-3AD203B41FA5}">
                      <a16:colId xmlns:a16="http://schemas.microsoft.com/office/drawing/2014/main" val="220804011"/>
                    </a:ext>
                  </a:extLst>
                </a:gridCol>
                <a:gridCol w="399549">
                  <a:extLst>
                    <a:ext uri="{9D8B030D-6E8A-4147-A177-3AD203B41FA5}">
                      <a16:colId xmlns:a16="http://schemas.microsoft.com/office/drawing/2014/main" val="3863444656"/>
                    </a:ext>
                  </a:extLst>
                </a:gridCol>
                <a:gridCol w="399549">
                  <a:extLst>
                    <a:ext uri="{9D8B030D-6E8A-4147-A177-3AD203B41FA5}">
                      <a16:colId xmlns:a16="http://schemas.microsoft.com/office/drawing/2014/main" val="3713591573"/>
                    </a:ext>
                  </a:extLst>
                </a:gridCol>
                <a:gridCol w="399549">
                  <a:extLst>
                    <a:ext uri="{9D8B030D-6E8A-4147-A177-3AD203B41FA5}">
                      <a16:colId xmlns:a16="http://schemas.microsoft.com/office/drawing/2014/main" val="3829320619"/>
                    </a:ext>
                  </a:extLst>
                </a:gridCol>
              </a:tblGrid>
              <a:tr h="15004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AYT TARİH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480918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KONULAR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2018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2019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2020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2021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2022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538761150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Tarih ve Zaman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224776721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İnsanlığın İlk Dönemleri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72488560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Orta Çağ’da Dünya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3471354601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İlk ve Orta Çağlarda Türk Dünyası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1550283404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İslam Medeniyetinin Doğuşu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225292096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Türklerin İslamiyet’i Kabulü ve İlk Türk İslam Devletleri</a:t>
                      </a:r>
                      <a:endParaRPr lang="tr-TR" sz="600" b="0" i="0" u="none" strike="noStrike" dirty="0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1881714522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Yerleşme ve Devletleşme Sürecinde Selçuklu Türkiyesi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1392560182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Beylikten Devlete Osmanlı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1552931877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Devletleşme Sürecinde Savaşçılar ve Askerler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2262538731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Dünya Gücü Osmanlı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2149193820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Sultan ve Osmanlı Merkez Teşkilatı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2768724042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Değişen Dünya Dengeleri Karşısında Osmanlı Siyaseti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4198238864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Değişim Çağında Avrupa ve Osmanlı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2270634567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Uluslararası İlişkilerde Denge Stratejisi (1774-1914)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3966585871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Devrimler Çağında Değişen Devlet-Toplum İlişkileri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1159570014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Sermaye ve Emek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138224542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XX. Yüzyıl Başlarında Osmanlı Devleti ve Dünya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2741148085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İnkılap Tarihi Tüm Konular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3768921668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Milli Mücadele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5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1233910385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Atatürkçülük ve Türk İnkılabı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1726394026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İki Savaş Arasındaki Dönemde Türkiye ve Dünya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117349848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II. Dünya Savaşı Sürecinde – Sonrasında Türkiye ve Dünya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1673862645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XXI. Yüzyılın Eşiğinde Türkiye ve Dünya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4030828514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Soğuk Savaş Dönemi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1132828102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Yumuşama Dönemi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219355922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Küreselleşen Dünya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1976174404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TOPLAM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21</a:t>
                      </a:r>
                      <a:endParaRPr lang="tr-TR" sz="800" b="0" i="0" u="none" strike="noStrike" dirty="0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1224140114"/>
                  </a:ext>
                </a:extLst>
              </a:tr>
            </a:tbl>
          </a:graphicData>
        </a:graphic>
      </p:graphicFrame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C69BFF04-5B27-DE37-73CE-861A1F315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408241"/>
              </p:ext>
            </p:extLst>
          </p:nvPr>
        </p:nvGraphicFramePr>
        <p:xfrm>
          <a:off x="8100189" y="102765"/>
          <a:ext cx="3962194" cy="6557089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964449">
                  <a:extLst>
                    <a:ext uri="{9D8B030D-6E8A-4147-A177-3AD203B41FA5}">
                      <a16:colId xmlns:a16="http://schemas.microsoft.com/office/drawing/2014/main" val="5637589"/>
                    </a:ext>
                  </a:extLst>
                </a:gridCol>
                <a:gridCol w="399549">
                  <a:extLst>
                    <a:ext uri="{9D8B030D-6E8A-4147-A177-3AD203B41FA5}">
                      <a16:colId xmlns:a16="http://schemas.microsoft.com/office/drawing/2014/main" val="2358066464"/>
                    </a:ext>
                  </a:extLst>
                </a:gridCol>
                <a:gridCol w="399549">
                  <a:extLst>
                    <a:ext uri="{9D8B030D-6E8A-4147-A177-3AD203B41FA5}">
                      <a16:colId xmlns:a16="http://schemas.microsoft.com/office/drawing/2014/main" val="3862683592"/>
                    </a:ext>
                  </a:extLst>
                </a:gridCol>
                <a:gridCol w="399549">
                  <a:extLst>
                    <a:ext uri="{9D8B030D-6E8A-4147-A177-3AD203B41FA5}">
                      <a16:colId xmlns:a16="http://schemas.microsoft.com/office/drawing/2014/main" val="74072572"/>
                    </a:ext>
                  </a:extLst>
                </a:gridCol>
                <a:gridCol w="399549">
                  <a:extLst>
                    <a:ext uri="{9D8B030D-6E8A-4147-A177-3AD203B41FA5}">
                      <a16:colId xmlns:a16="http://schemas.microsoft.com/office/drawing/2014/main" val="311405416"/>
                    </a:ext>
                  </a:extLst>
                </a:gridCol>
                <a:gridCol w="399549">
                  <a:extLst>
                    <a:ext uri="{9D8B030D-6E8A-4147-A177-3AD203B41FA5}">
                      <a16:colId xmlns:a16="http://schemas.microsoft.com/office/drawing/2014/main" val="1221845409"/>
                    </a:ext>
                  </a:extLst>
                </a:gridCol>
              </a:tblGrid>
              <a:tr h="15992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AYT MATEMATİK</a:t>
                      </a:r>
                      <a:endParaRPr lang="tr-TR" sz="800" b="0" i="0" u="none" strike="noStrike" dirty="0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176245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SORU DAĞILIMI</a:t>
                      </a:r>
                      <a:endParaRPr lang="tr-TR" sz="800" b="0" i="0" u="none" strike="noStrike" dirty="0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2018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2019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2020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2021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2022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3789675724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Temel Kavramlar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111596462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Sayı Basamakları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4195354771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Bölme ve Bölünebilme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2524912023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EBOB – EKOK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3196810530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Rasyonel Sayılar</a:t>
                      </a:r>
                      <a:endParaRPr lang="tr-TR" sz="800" b="0" i="0" u="none" strike="noStrike" dirty="0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2261479056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Basit Eşitsizlikler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2174948827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Mutlak Değer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3206276883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Üslü Sayılar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543502364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Köklü Sayılar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2711450736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Çarpanlara Ayırma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2201781958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Oran Orantı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4063305187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Kümeler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1425220111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Mantık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975853473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Fonksiyonlar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3274440738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Polinomlar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4226638480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2.Dereceden Denklemler ve Eşitsizlikler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2112378931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Parabol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3614713809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Permütasyon-Kombinasyon-Olasılık – Binom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2574011252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Trigonometri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5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1373080448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Karmaşık Sayılar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2730976275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Logaritma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2606946882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Diziler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4714713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Limit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2073543180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Türev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65402394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İntegral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2011711780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Doğruda ve Üçgende Açı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2167596611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Özel Üçgenler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3723615462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Açıortay – Kenarortay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1496452930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Üçgende Alan Benzerlik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298488805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Açı Kenar Bağıntıları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3496448407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Çokgenler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2447384186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Özel Dörtgenler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245957026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Çember ve Daire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3283989204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Noktanın Analitiği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2915897749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Doğrunun Analitiği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2345088476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Dönüşüm Geometrisi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1361446678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Katı Cisimler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1869411277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Çemberin Analitiği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2761432939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TOPLAM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40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40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40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40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40</a:t>
                      </a:r>
                      <a:endParaRPr lang="tr-TR" sz="800" b="0" i="0" u="none" strike="noStrike" dirty="0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3773549364"/>
                  </a:ext>
                </a:extLst>
              </a:tr>
            </a:tbl>
          </a:graphicData>
        </a:graphic>
      </p:graphicFrame>
      <p:sp>
        <p:nvSpPr>
          <p:cNvPr id="6" name="Metin kutusu 5">
            <a:extLst>
              <a:ext uri="{FF2B5EF4-FFF2-40B4-BE49-F238E27FC236}">
                <a16:creationId xmlns:a16="http://schemas.microsoft.com/office/drawing/2014/main" id="{8D70AC4C-883C-D192-295D-4BAF115C1C46}"/>
              </a:ext>
            </a:extLst>
          </p:cNvPr>
          <p:cNvSpPr txBox="1"/>
          <p:nvPr/>
        </p:nvSpPr>
        <p:spPr>
          <a:xfrm>
            <a:off x="4091808" y="289377"/>
            <a:ext cx="396219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000" b="1" dirty="0">
                <a:solidFill>
                  <a:srgbClr val="C00000"/>
                </a:solidFill>
                <a:latin typeface="Candara" panose="020E0502030303020204" pitchFamily="34" charset="0"/>
              </a:rPr>
              <a:t>Son 5 Yıl</a:t>
            </a:r>
          </a:p>
          <a:p>
            <a:pPr algn="ctr"/>
            <a:r>
              <a:rPr lang="tr-TR" sz="3000" b="1" dirty="0">
                <a:solidFill>
                  <a:srgbClr val="C00000"/>
                </a:solidFill>
                <a:latin typeface="Candara" panose="020E0502030303020204" pitchFamily="34" charset="0"/>
              </a:rPr>
              <a:t>AYT TM Konuların Sorulara Dağılımı</a:t>
            </a:r>
            <a:endParaRPr lang="tr-TR" sz="3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022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53025BE0-4596-4081-0EC4-490F9CBDF1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55971"/>
              </p:ext>
            </p:extLst>
          </p:nvPr>
        </p:nvGraphicFramePr>
        <p:xfrm>
          <a:off x="8100189" y="102765"/>
          <a:ext cx="3962194" cy="6557089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964449">
                  <a:extLst>
                    <a:ext uri="{9D8B030D-6E8A-4147-A177-3AD203B41FA5}">
                      <a16:colId xmlns:a16="http://schemas.microsoft.com/office/drawing/2014/main" val="5637589"/>
                    </a:ext>
                  </a:extLst>
                </a:gridCol>
                <a:gridCol w="399549">
                  <a:extLst>
                    <a:ext uri="{9D8B030D-6E8A-4147-A177-3AD203B41FA5}">
                      <a16:colId xmlns:a16="http://schemas.microsoft.com/office/drawing/2014/main" val="2358066464"/>
                    </a:ext>
                  </a:extLst>
                </a:gridCol>
                <a:gridCol w="399549">
                  <a:extLst>
                    <a:ext uri="{9D8B030D-6E8A-4147-A177-3AD203B41FA5}">
                      <a16:colId xmlns:a16="http://schemas.microsoft.com/office/drawing/2014/main" val="3862683592"/>
                    </a:ext>
                  </a:extLst>
                </a:gridCol>
                <a:gridCol w="399549">
                  <a:extLst>
                    <a:ext uri="{9D8B030D-6E8A-4147-A177-3AD203B41FA5}">
                      <a16:colId xmlns:a16="http://schemas.microsoft.com/office/drawing/2014/main" val="74072572"/>
                    </a:ext>
                  </a:extLst>
                </a:gridCol>
                <a:gridCol w="399549">
                  <a:extLst>
                    <a:ext uri="{9D8B030D-6E8A-4147-A177-3AD203B41FA5}">
                      <a16:colId xmlns:a16="http://schemas.microsoft.com/office/drawing/2014/main" val="311405416"/>
                    </a:ext>
                  </a:extLst>
                </a:gridCol>
                <a:gridCol w="399549">
                  <a:extLst>
                    <a:ext uri="{9D8B030D-6E8A-4147-A177-3AD203B41FA5}">
                      <a16:colId xmlns:a16="http://schemas.microsoft.com/office/drawing/2014/main" val="1221845409"/>
                    </a:ext>
                  </a:extLst>
                </a:gridCol>
              </a:tblGrid>
              <a:tr h="15992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AYT MATEMATİK</a:t>
                      </a:r>
                      <a:endParaRPr lang="tr-TR" sz="800" b="0" i="0" u="none" strike="noStrike" dirty="0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176245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SORU DAĞILIMI</a:t>
                      </a:r>
                      <a:endParaRPr lang="tr-TR" sz="800" b="0" i="0" u="none" strike="noStrike" dirty="0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2018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2019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2020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2021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2022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3789675724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Temel Kavramlar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111596462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Sayı Basamakları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4195354771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Bölme ve Bölünebilme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2524912023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EBOB – EKOK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3196810530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Rasyonel Sayılar</a:t>
                      </a:r>
                      <a:endParaRPr lang="tr-TR" sz="800" b="0" i="0" u="none" strike="noStrike" dirty="0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2261479056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Basit Eşitsizlikler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2174948827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Mutlak Değer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3206276883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Üslü Sayılar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543502364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Köklü Sayılar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2711450736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Çarpanlara Ayırma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2201781958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Oran Orantı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4063305187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Kümeler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1425220111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Mantık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975853473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Fonksiyonlar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3274440738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Polinomlar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4226638480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2.Dereceden Denklemler ve Eşitsizlikler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2112378931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Parabol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3614713809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Permütasyon-Kombinasyon-Olasılık – Binom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2574011252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Trigonometri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5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1373080448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Karmaşık Sayılar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2730976275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Logaritma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2606946882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Diziler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4714713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Limit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2073543180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Türev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65402394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İntegral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2011711780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Doğruda ve Üçgende Açı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2167596611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Özel Üçgenler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3723615462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Açıortay – Kenarortay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1496452930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Üçgende Alan Benzerlik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298488805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Açı Kenar Bağıntıları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3496448407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Çokgenler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2447384186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Özel Dörtgenler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245957026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Çember ve Daire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3283989204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Noktanın Analitiği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2915897749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Doğrunun Analitiği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2345088476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Dönüşüm Geometrisi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1361446678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Katı Cisimler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1869411277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Çemberin Analitiği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C00000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2761432939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TOPLAM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74915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40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40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40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40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40</a:t>
                      </a:r>
                      <a:endParaRPr lang="tr-TR" sz="800" b="0" i="0" u="none" strike="noStrike" dirty="0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6243" marR="6243" marT="6243" marB="0" anchor="ctr"/>
                </a:tc>
                <a:extLst>
                  <a:ext uri="{0D108BD9-81ED-4DB2-BD59-A6C34878D82A}">
                    <a16:rowId xmlns:a16="http://schemas.microsoft.com/office/drawing/2014/main" val="3773549364"/>
                  </a:ext>
                </a:extLst>
              </a:tr>
            </a:tbl>
          </a:graphicData>
        </a:graphic>
      </p:graphicFrame>
      <p:sp>
        <p:nvSpPr>
          <p:cNvPr id="3" name="Metin kutusu 2">
            <a:extLst>
              <a:ext uri="{FF2B5EF4-FFF2-40B4-BE49-F238E27FC236}">
                <a16:creationId xmlns:a16="http://schemas.microsoft.com/office/drawing/2014/main" id="{93A9FF00-E564-EAB1-8A9D-AFD5F69F517A}"/>
              </a:ext>
            </a:extLst>
          </p:cNvPr>
          <p:cNvSpPr txBox="1"/>
          <p:nvPr/>
        </p:nvSpPr>
        <p:spPr>
          <a:xfrm>
            <a:off x="4091808" y="289377"/>
            <a:ext cx="396219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000" b="1" dirty="0">
                <a:solidFill>
                  <a:srgbClr val="C00000"/>
                </a:solidFill>
                <a:latin typeface="Candara" panose="020E0502030303020204" pitchFamily="34" charset="0"/>
              </a:rPr>
              <a:t>Son 5 Yıl</a:t>
            </a:r>
          </a:p>
          <a:p>
            <a:pPr algn="ctr"/>
            <a:r>
              <a:rPr lang="tr-TR" sz="3000" b="1" dirty="0">
                <a:solidFill>
                  <a:srgbClr val="C00000"/>
                </a:solidFill>
                <a:latin typeface="Candara" panose="020E0502030303020204" pitchFamily="34" charset="0"/>
              </a:rPr>
              <a:t>AYT SAY Konuların Sorulara Dağılımı</a:t>
            </a:r>
            <a:endParaRPr lang="tr-TR" sz="3000" dirty="0">
              <a:solidFill>
                <a:srgbClr val="C00000"/>
              </a:solidFill>
            </a:endParaRPr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A9532EDE-1C92-AC37-CEFC-4DC3D28EF0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434246"/>
              </p:ext>
            </p:extLst>
          </p:nvPr>
        </p:nvGraphicFramePr>
        <p:xfrm>
          <a:off x="4091805" y="2013359"/>
          <a:ext cx="3962194" cy="464650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964449">
                  <a:extLst>
                    <a:ext uri="{9D8B030D-6E8A-4147-A177-3AD203B41FA5}">
                      <a16:colId xmlns:a16="http://schemas.microsoft.com/office/drawing/2014/main" val="3714701442"/>
                    </a:ext>
                  </a:extLst>
                </a:gridCol>
                <a:gridCol w="399549">
                  <a:extLst>
                    <a:ext uri="{9D8B030D-6E8A-4147-A177-3AD203B41FA5}">
                      <a16:colId xmlns:a16="http://schemas.microsoft.com/office/drawing/2014/main" val="2762579796"/>
                    </a:ext>
                  </a:extLst>
                </a:gridCol>
                <a:gridCol w="399549">
                  <a:extLst>
                    <a:ext uri="{9D8B030D-6E8A-4147-A177-3AD203B41FA5}">
                      <a16:colId xmlns:a16="http://schemas.microsoft.com/office/drawing/2014/main" val="3715783262"/>
                    </a:ext>
                  </a:extLst>
                </a:gridCol>
                <a:gridCol w="399549">
                  <a:extLst>
                    <a:ext uri="{9D8B030D-6E8A-4147-A177-3AD203B41FA5}">
                      <a16:colId xmlns:a16="http://schemas.microsoft.com/office/drawing/2014/main" val="2859014682"/>
                    </a:ext>
                  </a:extLst>
                </a:gridCol>
                <a:gridCol w="399549">
                  <a:extLst>
                    <a:ext uri="{9D8B030D-6E8A-4147-A177-3AD203B41FA5}">
                      <a16:colId xmlns:a16="http://schemas.microsoft.com/office/drawing/2014/main" val="1966869243"/>
                    </a:ext>
                  </a:extLst>
                </a:gridCol>
                <a:gridCol w="399549">
                  <a:extLst>
                    <a:ext uri="{9D8B030D-6E8A-4147-A177-3AD203B41FA5}">
                      <a16:colId xmlns:a16="http://schemas.microsoft.com/office/drawing/2014/main" val="3207398899"/>
                    </a:ext>
                  </a:extLst>
                </a:gridCol>
              </a:tblGrid>
              <a:tr h="18586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AYT FİZİK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559479"/>
                  </a:ext>
                </a:extLst>
              </a:tr>
              <a:tr h="18586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SORU DAĞILIMI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2018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2019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2020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2021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2022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1282580"/>
                  </a:ext>
                </a:extLst>
              </a:tr>
              <a:tr h="18586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Vektörler</a:t>
                      </a:r>
                      <a:endParaRPr lang="tr-TR" sz="800" b="0" i="0" u="none" strike="noStrike" dirty="0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3964312"/>
                  </a:ext>
                </a:extLst>
              </a:tr>
              <a:tr h="18586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Bağıl Hareket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3966174"/>
                  </a:ext>
                </a:extLst>
              </a:tr>
              <a:tr h="18586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Newton’un Hareket Yasaları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7705809"/>
                  </a:ext>
                </a:extLst>
              </a:tr>
              <a:tr h="18586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Bir Boyutta Sabit İvmeli Hareket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7531072"/>
                  </a:ext>
                </a:extLst>
              </a:tr>
              <a:tr h="18586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Atışlar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6525898"/>
                  </a:ext>
                </a:extLst>
              </a:tr>
              <a:tr h="185860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  <a:latin typeface="Bahnschrift Light Condensed" panose="020B0502040204020203" pitchFamily="34" charset="0"/>
                        </a:rPr>
                        <a:t>İş, Güç ve Enerji II</a:t>
                      </a:r>
                      <a:endParaRPr lang="es-ES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5313256"/>
                  </a:ext>
                </a:extLst>
              </a:tr>
              <a:tr h="18586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İtme ve Momentum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9952206"/>
                  </a:ext>
                </a:extLst>
              </a:tr>
              <a:tr h="18586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Kuvvet, Tork ve Denge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61373704"/>
                  </a:ext>
                </a:extLst>
              </a:tr>
              <a:tr h="18586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Kütle Merkezi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34723323"/>
                  </a:ext>
                </a:extLst>
              </a:tr>
              <a:tr h="18586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Basit Makineler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6051772"/>
                  </a:ext>
                </a:extLst>
              </a:tr>
              <a:tr h="18586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Elektrik Alan ve Potansiyel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1511946"/>
                  </a:ext>
                </a:extLst>
              </a:tr>
              <a:tr h="18586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Paralel Levhalar ve Sığa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2148277"/>
                  </a:ext>
                </a:extLst>
              </a:tr>
              <a:tr h="18586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Manyetik Alan ve Manyetik Kuvvet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07028807"/>
                  </a:ext>
                </a:extLst>
              </a:tr>
              <a:tr h="18586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İndüksiyon, Alternatif Akım ve Transformatörler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0273187"/>
                  </a:ext>
                </a:extLst>
              </a:tr>
              <a:tr h="18586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Çembersel Hareket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5555901"/>
                  </a:ext>
                </a:extLst>
              </a:tr>
              <a:tr h="185860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  <a:latin typeface="Bahnschrift Light Condensed" panose="020B0502040204020203" pitchFamily="34" charset="0"/>
                        </a:rPr>
                        <a:t>Dönme, Yuvarlanma ve Açısal Momentum</a:t>
                      </a:r>
                      <a:endParaRPr lang="es-ES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1672817"/>
                  </a:ext>
                </a:extLst>
              </a:tr>
              <a:tr h="185860">
                <a:tc>
                  <a:txBody>
                    <a:bodyPr/>
                    <a:lstStyle/>
                    <a:p>
                      <a:pPr algn="l" fontAlgn="ctr"/>
                      <a:r>
                        <a:rPr lang="da-DK" sz="800" u="none" strike="noStrike">
                          <a:effectLst/>
                          <a:latin typeface="Bahnschrift Light Condensed" panose="020B0502040204020203" pitchFamily="34" charset="0"/>
                        </a:rPr>
                        <a:t>Kütle Çekim ve Kepler Yasaları</a:t>
                      </a:r>
                      <a:endParaRPr lang="da-DK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3305850"/>
                  </a:ext>
                </a:extLst>
              </a:tr>
              <a:tr h="18586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Basit Harmonik Hareket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5926105"/>
                  </a:ext>
                </a:extLst>
              </a:tr>
              <a:tr h="18586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Dalga Mekaniği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8011976"/>
                  </a:ext>
                </a:extLst>
              </a:tr>
              <a:tr h="18586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Atom Fiziğine Giriş ve Radyoaktivite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48683091"/>
                  </a:ext>
                </a:extLst>
              </a:tr>
              <a:tr h="18586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Modern Fizik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—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8184106"/>
                  </a:ext>
                </a:extLst>
              </a:tr>
              <a:tr h="18586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Modern Fiziğin Teknolojideki Uygulamaları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8422807"/>
                  </a:ext>
                </a:extLst>
              </a:tr>
              <a:tr h="18586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SORU SAYISI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 14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14</a:t>
                      </a:r>
                      <a:endParaRPr lang="tr-TR" sz="800" b="0" i="0" u="none" strike="noStrike" dirty="0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0926418"/>
                  </a:ext>
                </a:extLst>
              </a:tr>
            </a:tbl>
          </a:graphicData>
        </a:graphic>
      </p:graphicFrame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4E1D1D2F-4B46-2698-48F4-68B7573039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725239"/>
              </p:ext>
            </p:extLst>
          </p:nvPr>
        </p:nvGraphicFramePr>
        <p:xfrm>
          <a:off x="83421" y="102765"/>
          <a:ext cx="3962194" cy="31012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4449">
                  <a:extLst>
                    <a:ext uri="{9D8B030D-6E8A-4147-A177-3AD203B41FA5}">
                      <a16:colId xmlns:a16="http://schemas.microsoft.com/office/drawing/2014/main" val="61255759"/>
                    </a:ext>
                  </a:extLst>
                </a:gridCol>
                <a:gridCol w="399549">
                  <a:extLst>
                    <a:ext uri="{9D8B030D-6E8A-4147-A177-3AD203B41FA5}">
                      <a16:colId xmlns:a16="http://schemas.microsoft.com/office/drawing/2014/main" val="714986869"/>
                    </a:ext>
                  </a:extLst>
                </a:gridCol>
                <a:gridCol w="399549">
                  <a:extLst>
                    <a:ext uri="{9D8B030D-6E8A-4147-A177-3AD203B41FA5}">
                      <a16:colId xmlns:a16="http://schemas.microsoft.com/office/drawing/2014/main" val="2067583412"/>
                    </a:ext>
                  </a:extLst>
                </a:gridCol>
                <a:gridCol w="399549">
                  <a:extLst>
                    <a:ext uri="{9D8B030D-6E8A-4147-A177-3AD203B41FA5}">
                      <a16:colId xmlns:a16="http://schemas.microsoft.com/office/drawing/2014/main" val="4104087300"/>
                    </a:ext>
                  </a:extLst>
                </a:gridCol>
                <a:gridCol w="399549">
                  <a:extLst>
                    <a:ext uri="{9D8B030D-6E8A-4147-A177-3AD203B41FA5}">
                      <a16:colId xmlns:a16="http://schemas.microsoft.com/office/drawing/2014/main" val="3569323360"/>
                    </a:ext>
                  </a:extLst>
                </a:gridCol>
                <a:gridCol w="399549">
                  <a:extLst>
                    <a:ext uri="{9D8B030D-6E8A-4147-A177-3AD203B41FA5}">
                      <a16:colId xmlns:a16="http://schemas.microsoft.com/office/drawing/2014/main" val="1407002629"/>
                    </a:ext>
                  </a:extLst>
                </a:gridCol>
              </a:tblGrid>
              <a:tr h="17229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AYT KİMYA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159202"/>
                  </a:ext>
                </a:extLst>
              </a:tr>
              <a:tr h="172292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SORU DAĞILIMI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2018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2019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2020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2021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2022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5020489"/>
                  </a:ext>
                </a:extLst>
              </a:tr>
              <a:tr h="172292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Kimya Bilimi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8175130"/>
                  </a:ext>
                </a:extLst>
              </a:tr>
              <a:tr h="172292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Atom ve Yapısı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87543200"/>
                  </a:ext>
                </a:extLst>
              </a:tr>
              <a:tr h="172292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Periyodik Sistem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 dirty="0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6359020"/>
                  </a:ext>
                </a:extLst>
              </a:tr>
              <a:tr h="172292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Kimyasal Türler Arası Etkileşim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7603622"/>
                  </a:ext>
                </a:extLst>
              </a:tr>
              <a:tr h="172292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Kimyasal Hesaplamalar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3754546"/>
                  </a:ext>
                </a:extLst>
              </a:tr>
              <a:tr h="172292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Modern Atom Teorisi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1512854"/>
                  </a:ext>
                </a:extLst>
              </a:tr>
              <a:tr h="172292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Gazlar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8922134"/>
                  </a:ext>
                </a:extLst>
              </a:tr>
              <a:tr h="172292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Sıvı Çözeltiler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7532611"/>
                  </a:ext>
                </a:extLst>
              </a:tr>
              <a:tr h="172292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Kimyasal Tepkimelerde Enerji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88777584"/>
                  </a:ext>
                </a:extLst>
              </a:tr>
              <a:tr h="172292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Kimyasal Tepkimelerde Hız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6588491"/>
                  </a:ext>
                </a:extLst>
              </a:tr>
              <a:tr h="172292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Kimyasal Tepkimelerde Denge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9599650"/>
                  </a:ext>
                </a:extLst>
              </a:tr>
              <a:tr h="172292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Asit-Baz Dengesi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0812531"/>
                  </a:ext>
                </a:extLst>
              </a:tr>
              <a:tr h="172292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Çözünürlük Dengesi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3008370"/>
                  </a:ext>
                </a:extLst>
              </a:tr>
              <a:tr h="172292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Kimya ve Elektrik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3280514"/>
                  </a:ext>
                </a:extLst>
              </a:tr>
              <a:tr h="172292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Organik Kimya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2179054"/>
                  </a:ext>
                </a:extLst>
              </a:tr>
              <a:tr h="172292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SORU SAYISI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13</a:t>
                      </a:r>
                      <a:endParaRPr lang="tr-TR" sz="800" b="0" i="0" u="none" strike="noStrike" dirty="0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8247093"/>
                  </a:ext>
                </a:extLst>
              </a:tr>
            </a:tbl>
          </a:graphicData>
        </a:graphic>
      </p:graphicFrame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59127A70-343C-2A29-589E-9D6DF68C3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495090"/>
              </p:ext>
            </p:extLst>
          </p:nvPr>
        </p:nvGraphicFramePr>
        <p:xfrm>
          <a:off x="83421" y="3280094"/>
          <a:ext cx="3962193" cy="337976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964448">
                  <a:extLst>
                    <a:ext uri="{9D8B030D-6E8A-4147-A177-3AD203B41FA5}">
                      <a16:colId xmlns:a16="http://schemas.microsoft.com/office/drawing/2014/main" val="2584901166"/>
                    </a:ext>
                  </a:extLst>
                </a:gridCol>
                <a:gridCol w="399549">
                  <a:extLst>
                    <a:ext uri="{9D8B030D-6E8A-4147-A177-3AD203B41FA5}">
                      <a16:colId xmlns:a16="http://schemas.microsoft.com/office/drawing/2014/main" val="2441446163"/>
                    </a:ext>
                  </a:extLst>
                </a:gridCol>
                <a:gridCol w="399549">
                  <a:extLst>
                    <a:ext uri="{9D8B030D-6E8A-4147-A177-3AD203B41FA5}">
                      <a16:colId xmlns:a16="http://schemas.microsoft.com/office/drawing/2014/main" val="595633833"/>
                    </a:ext>
                  </a:extLst>
                </a:gridCol>
                <a:gridCol w="399549">
                  <a:extLst>
                    <a:ext uri="{9D8B030D-6E8A-4147-A177-3AD203B41FA5}">
                      <a16:colId xmlns:a16="http://schemas.microsoft.com/office/drawing/2014/main" val="414054739"/>
                    </a:ext>
                  </a:extLst>
                </a:gridCol>
                <a:gridCol w="399549">
                  <a:extLst>
                    <a:ext uri="{9D8B030D-6E8A-4147-A177-3AD203B41FA5}">
                      <a16:colId xmlns:a16="http://schemas.microsoft.com/office/drawing/2014/main" val="3266780579"/>
                    </a:ext>
                  </a:extLst>
                </a:gridCol>
                <a:gridCol w="399549">
                  <a:extLst>
                    <a:ext uri="{9D8B030D-6E8A-4147-A177-3AD203B41FA5}">
                      <a16:colId xmlns:a16="http://schemas.microsoft.com/office/drawing/2014/main" val="2470072878"/>
                    </a:ext>
                  </a:extLst>
                </a:gridCol>
              </a:tblGrid>
              <a:tr h="16898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AYT BİYOLOJİ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581006"/>
                  </a:ext>
                </a:extLst>
              </a:tr>
              <a:tr h="168988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SORU DAĞILIMI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2018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2019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2020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2021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2022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7954626"/>
                  </a:ext>
                </a:extLst>
              </a:tr>
              <a:tr h="168988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Sinir Sistemi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852135"/>
                  </a:ext>
                </a:extLst>
              </a:tr>
              <a:tr h="168988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Endokrin Sistem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6209593"/>
                  </a:ext>
                </a:extLst>
              </a:tr>
              <a:tr h="168988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Duyu Organları</a:t>
                      </a:r>
                      <a:endParaRPr lang="tr-TR" sz="800" b="0" i="0" u="none" strike="noStrike" dirty="0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4674275"/>
                  </a:ext>
                </a:extLst>
              </a:tr>
              <a:tr h="168988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Destek ve Hareket Sistemi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0350769"/>
                  </a:ext>
                </a:extLst>
              </a:tr>
              <a:tr h="168988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Sindirim Sistemi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290465"/>
                  </a:ext>
                </a:extLst>
              </a:tr>
              <a:tr h="168988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Dolaşım ve Bağışıklık Sistemi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080493"/>
                  </a:ext>
                </a:extLst>
              </a:tr>
              <a:tr h="168988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Solunum Sistemi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4822403"/>
                  </a:ext>
                </a:extLst>
              </a:tr>
              <a:tr h="168988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Üriner Sistem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71900317"/>
                  </a:ext>
                </a:extLst>
              </a:tr>
              <a:tr h="168988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Üreme Sistemi ve Embriyonik Gelişim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9753918"/>
                  </a:ext>
                </a:extLst>
              </a:tr>
              <a:tr h="168988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Komünite ve Popülasyon Ekolojisi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5454621"/>
                  </a:ext>
                </a:extLst>
              </a:tr>
              <a:tr h="168988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Nükleik Asitler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5682880"/>
                  </a:ext>
                </a:extLst>
              </a:tr>
              <a:tr h="168988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Genetik Şifre ve Protein Sentezi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0805505"/>
                  </a:ext>
                </a:extLst>
              </a:tr>
              <a:tr h="168988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Canlılık ve Enerji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1033506"/>
                  </a:ext>
                </a:extLst>
              </a:tr>
              <a:tr h="168988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Fotosentez ve Kemosentez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7901301"/>
                  </a:ext>
                </a:extLst>
              </a:tr>
              <a:tr h="168988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Hücresel Solunum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5596018"/>
                  </a:ext>
                </a:extLst>
              </a:tr>
              <a:tr h="168988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Bitki Biyolojisi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5484582"/>
                  </a:ext>
                </a:extLst>
              </a:tr>
              <a:tr h="168988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Canlılar ve Çevre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8190559"/>
                  </a:ext>
                </a:extLst>
              </a:tr>
              <a:tr h="168988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SORU SAYISI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13</a:t>
                      </a:r>
                      <a:endParaRPr lang="tr-TR" sz="800" b="0" i="0" u="none" strike="noStrike" dirty="0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2825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538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0C779491-CCFA-3061-9061-1AE12B76D5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158857"/>
              </p:ext>
            </p:extLst>
          </p:nvPr>
        </p:nvGraphicFramePr>
        <p:xfrm>
          <a:off x="129620" y="102765"/>
          <a:ext cx="3962191" cy="2103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0466">
                  <a:extLst>
                    <a:ext uri="{9D8B030D-6E8A-4147-A177-3AD203B41FA5}">
                      <a16:colId xmlns:a16="http://schemas.microsoft.com/office/drawing/2014/main" val="1912420183"/>
                    </a:ext>
                  </a:extLst>
                </a:gridCol>
                <a:gridCol w="428345">
                  <a:extLst>
                    <a:ext uri="{9D8B030D-6E8A-4147-A177-3AD203B41FA5}">
                      <a16:colId xmlns:a16="http://schemas.microsoft.com/office/drawing/2014/main" val="2548174635"/>
                    </a:ext>
                  </a:extLst>
                </a:gridCol>
                <a:gridCol w="428345">
                  <a:extLst>
                    <a:ext uri="{9D8B030D-6E8A-4147-A177-3AD203B41FA5}">
                      <a16:colId xmlns:a16="http://schemas.microsoft.com/office/drawing/2014/main" val="3412740689"/>
                    </a:ext>
                  </a:extLst>
                </a:gridCol>
                <a:gridCol w="428345">
                  <a:extLst>
                    <a:ext uri="{9D8B030D-6E8A-4147-A177-3AD203B41FA5}">
                      <a16:colId xmlns:a16="http://schemas.microsoft.com/office/drawing/2014/main" val="3705559986"/>
                    </a:ext>
                  </a:extLst>
                </a:gridCol>
                <a:gridCol w="428345">
                  <a:extLst>
                    <a:ext uri="{9D8B030D-6E8A-4147-A177-3AD203B41FA5}">
                      <a16:colId xmlns:a16="http://schemas.microsoft.com/office/drawing/2014/main" val="1334841372"/>
                    </a:ext>
                  </a:extLst>
                </a:gridCol>
                <a:gridCol w="428345">
                  <a:extLst>
                    <a:ext uri="{9D8B030D-6E8A-4147-A177-3AD203B41FA5}">
                      <a16:colId xmlns:a16="http://schemas.microsoft.com/office/drawing/2014/main" val="947742412"/>
                    </a:ext>
                  </a:extLst>
                </a:gridCol>
              </a:tblGrid>
              <a:tr h="6331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AYT EDEBİYAT</a:t>
                      </a:r>
                      <a:endParaRPr lang="tr-TR" sz="800" b="0" i="0" u="none" strike="noStrike" dirty="0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419773"/>
                  </a:ext>
                </a:extLst>
              </a:tr>
              <a:tr h="6331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SORU DAĞILIMI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2018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2019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2020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2021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2022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1758427"/>
                  </a:ext>
                </a:extLst>
              </a:tr>
              <a:tr h="6331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Anlam Bilgisi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6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6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4026878"/>
                  </a:ext>
                </a:extLst>
              </a:tr>
              <a:tr h="6331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Dil Bilgisi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1648359"/>
                  </a:ext>
                </a:extLst>
              </a:tr>
              <a:tr h="6331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Metinlerin Sınıflandırılması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0884031"/>
                  </a:ext>
                </a:extLst>
              </a:tr>
              <a:tr h="6331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Şiir Bilgisi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1819268"/>
                  </a:ext>
                </a:extLst>
              </a:tr>
              <a:tr h="6331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Söz Sanatları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6776269"/>
                  </a:ext>
                </a:extLst>
              </a:tr>
              <a:tr h="6331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Edebi Akımlar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5088304"/>
                  </a:ext>
                </a:extLst>
              </a:tr>
              <a:tr h="6331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İslamiyet Öncesi Türk Edebiyatı ve Geçiş Dönemi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8724994"/>
                  </a:ext>
                </a:extLst>
              </a:tr>
              <a:tr h="6331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Halk Edebiyatı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 dirty="0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4933410"/>
                  </a:ext>
                </a:extLst>
              </a:tr>
              <a:tr h="6331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Divan Edebiyatı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5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6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573180"/>
                  </a:ext>
                </a:extLst>
              </a:tr>
              <a:tr h="6331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Tanzimat Edebiyatı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0708953"/>
                  </a:ext>
                </a:extLst>
              </a:tr>
              <a:tr h="63311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  <a:latin typeface="Bahnschrift Light Condensed" panose="020B0502040204020203" pitchFamily="34" charset="0"/>
                        </a:rPr>
                        <a:t>Servet-İ Fünun Ve Fecr-İ Ati Edebiyatı</a:t>
                      </a:r>
                      <a:endParaRPr lang="it-IT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6934222"/>
                  </a:ext>
                </a:extLst>
              </a:tr>
              <a:tr h="6331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Milli Edebiyat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8825836"/>
                  </a:ext>
                </a:extLst>
              </a:tr>
              <a:tr h="6331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Cumhuriyet Dönemi Edebiyatı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5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9123182"/>
                  </a:ext>
                </a:extLst>
              </a:tr>
              <a:tr h="6331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SORU SAYISI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24</a:t>
                      </a:r>
                      <a:endParaRPr lang="tr-TR" sz="800" b="0" i="0" u="none" strike="noStrike" dirty="0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2709320"/>
                  </a:ext>
                </a:extLst>
              </a:tr>
            </a:tbl>
          </a:graphicData>
        </a:graphic>
      </p:graphicFrame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BBC772FB-5A4D-E0CA-F2DB-56A52A4AC1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554050"/>
              </p:ext>
            </p:extLst>
          </p:nvPr>
        </p:nvGraphicFramePr>
        <p:xfrm>
          <a:off x="4114904" y="2205885"/>
          <a:ext cx="3962192" cy="445394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820467">
                  <a:extLst>
                    <a:ext uri="{9D8B030D-6E8A-4147-A177-3AD203B41FA5}">
                      <a16:colId xmlns:a16="http://schemas.microsoft.com/office/drawing/2014/main" val="563461145"/>
                    </a:ext>
                  </a:extLst>
                </a:gridCol>
                <a:gridCol w="428345">
                  <a:extLst>
                    <a:ext uri="{9D8B030D-6E8A-4147-A177-3AD203B41FA5}">
                      <a16:colId xmlns:a16="http://schemas.microsoft.com/office/drawing/2014/main" val="2900932553"/>
                    </a:ext>
                  </a:extLst>
                </a:gridCol>
                <a:gridCol w="428345">
                  <a:extLst>
                    <a:ext uri="{9D8B030D-6E8A-4147-A177-3AD203B41FA5}">
                      <a16:colId xmlns:a16="http://schemas.microsoft.com/office/drawing/2014/main" val="349517229"/>
                    </a:ext>
                  </a:extLst>
                </a:gridCol>
                <a:gridCol w="428345">
                  <a:extLst>
                    <a:ext uri="{9D8B030D-6E8A-4147-A177-3AD203B41FA5}">
                      <a16:colId xmlns:a16="http://schemas.microsoft.com/office/drawing/2014/main" val="1135662826"/>
                    </a:ext>
                  </a:extLst>
                </a:gridCol>
                <a:gridCol w="428345">
                  <a:extLst>
                    <a:ext uri="{9D8B030D-6E8A-4147-A177-3AD203B41FA5}">
                      <a16:colId xmlns:a16="http://schemas.microsoft.com/office/drawing/2014/main" val="1926971848"/>
                    </a:ext>
                  </a:extLst>
                </a:gridCol>
                <a:gridCol w="428345">
                  <a:extLst>
                    <a:ext uri="{9D8B030D-6E8A-4147-A177-3AD203B41FA5}">
                      <a16:colId xmlns:a16="http://schemas.microsoft.com/office/drawing/2014/main" val="3121908801"/>
                    </a:ext>
                  </a:extLst>
                </a:gridCol>
              </a:tblGrid>
              <a:tr h="20312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AYT COĞRAFYA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728122"/>
                  </a:ext>
                </a:extLst>
              </a:tr>
              <a:tr h="2031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SORU DAĞILIMI</a:t>
                      </a:r>
                      <a:endParaRPr lang="tr-TR" sz="800" b="0" i="0" u="none" strike="noStrike" dirty="0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2018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2019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2020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2021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2022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090353"/>
                  </a:ext>
                </a:extLst>
              </a:tr>
              <a:tr h="2031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İklim ve Yer Şekilleri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196433"/>
                  </a:ext>
                </a:extLst>
              </a:tr>
              <a:tr h="2031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Coğrafi Konum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 dirty="0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9270694"/>
                  </a:ext>
                </a:extLst>
              </a:tr>
              <a:tr h="2031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Dünya’nın Şekli ve Hareketleri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9167120"/>
                  </a:ext>
                </a:extLst>
              </a:tr>
              <a:tr h="2031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Harita Bilgisi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4135000"/>
                  </a:ext>
                </a:extLst>
              </a:tr>
              <a:tr h="2031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İç ve Dış Kuvvetler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3156733"/>
                  </a:ext>
                </a:extLst>
              </a:tr>
              <a:tr h="2031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Ekosistem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1904166"/>
                  </a:ext>
                </a:extLst>
              </a:tr>
              <a:tr h="2031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Nüfus Politikaları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0913265"/>
                  </a:ext>
                </a:extLst>
              </a:tr>
              <a:tr h="2031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Yerleşmelerin Özellikleri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4857802"/>
                  </a:ext>
                </a:extLst>
              </a:tr>
              <a:tr h="2031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Ekonomik Faaliyetler ve Doğal Kaynaklar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4300563"/>
                  </a:ext>
                </a:extLst>
              </a:tr>
              <a:tr h="2031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Geçmişten Geleceğe Şehir ve Ekonomi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78730391"/>
                  </a:ext>
                </a:extLst>
              </a:tr>
              <a:tr h="2031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Türkiye’de Ekonomi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7790931"/>
                  </a:ext>
                </a:extLst>
              </a:tr>
              <a:tr h="391524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Türkiye’nin İşlevsel Bölgeleri ve Kalkınma Projeleri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2403565"/>
                  </a:ext>
                </a:extLst>
              </a:tr>
              <a:tr h="2031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Küresel Ticaret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1229036"/>
                  </a:ext>
                </a:extLst>
              </a:tr>
              <a:tr h="2031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Kültür Bölgeleri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60973992"/>
                  </a:ext>
                </a:extLst>
              </a:tr>
              <a:tr h="2031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Uluslararası Örgütler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0299609"/>
                  </a:ext>
                </a:extLst>
              </a:tr>
              <a:tr h="2031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Ülkeler Arası Etkileşimler</a:t>
                      </a:r>
                      <a:endParaRPr lang="tr-TR" sz="800" b="0" i="0" u="none" strike="noStrike" dirty="0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3149495"/>
                  </a:ext>
                </a:extLst>
              </a:tr>
              <a:tr h="2031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Bölgeler ve Ülkeler</a:t>
                      </a:r>
                      <a:endParaRPr lang="tr-TR" sz="800" b="0" i="0" u="none" strike="noStrike" dirty="0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1921879"/>
                  </a:ext>
                </a:extLst>
              </a:tr>
              <a:tr h="2031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Çevre ve Toplum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4522985"/>
                  </a:ext>
                </a:extLst>
              </a:tr>
              <a:tr h="2031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SORU SAYISI</a:t>
                      </a:r>
                      <a:endParaRPr lang="tr-TR" sz="800" b="0" i="0" u="none" strike="noStrike" dirty="0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17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17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17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17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17</a:t>
                      </a:r>
                      <a:endParaRPr lang="tr-TR" sz="800" b="0" i="0" u="none" strike="noStrike" dirty="0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6164238"/>
                  </a:ext>
                </a:extLst>
              </a:tr>
            </a:tbl>
          </a:graphicData>
        </a:graphic>
      </p:graphicFrame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6E642A0A-E769-60FE-73F4-549BE591A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524744"/>
              </p:ext>
            </p:extLst>
          </p:nvPr>
        </p:nvGraphicFramePr>
        <p:xfrm>
          <a:off x="129617" y="2205885"/>
          <a:ext cx="3962191" cy="4453954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964446">
                  <a:extLst>
                    <a:ext uri="{9D8B030D-6E8A-4147-A177-3AD203B41FA5}">
                      <a16:colId xmlns:a16="http://schemas.microsoft.com/office/drawing/2014/main" val="437853686"/>
                    </a:ext>
                  </a:extLst>
                </a:gridCol>
                <a:gridCol w="399549">
                  <a:extLst>
                    <a:ext uri="{9D8B030D-6E8A-4147-A177-3AD203B41FA5}">
                      <a16:colId xmlns:a16="http://schemas.microsoft.com/office/drawing/2014/main" val="3216874588"/>
                    </a:ext>
                  </a:extLst>
                </a:gridCol>
                <a:gridCol w="399549">
                  <a:extLst>
                    <a:ext uri="{9D8B030D-6E8A-4147-A177-3AD203B41FA5}">
                      <a16:colId xmlns:a16="http://schemas.microsoft.com/office/drawing/2014/main" val="220804011"/>
                    </a:ext>
                  </a:extLst>
                </a:gridCol>
                <a:gridCol w="399549">
                  <a:extLst>
                    <a:ext uri="{9D8B030D-6E8A-4147-A177-3AD203B41FA5}">
                      <a16:colId xmlns:a16="http://schemas.microsoft.com/office/drawing/2014/main" val="3863444656"/>
                    </a:ext>
                  </a:extLst>
                </a:gridCol>
                <a:gridCol w="399549">
                  <a:extLst>
                    <a:ext uri="{9D8B030D-6E8A-4147-A177-3AD203B41FA5}">
                      <a16:colId xmlns:a16="http://schemas.microsoft.com/office/drawing/2014/main" val="3713591573"/>
                    </a:ext>
                  </a:extLst>
                </a:gridCol>
                <a:gridCol w="399549">
                  <a:extLst>
                    <a:ext uri="{9D8B030D-6E8A-4147-A177-3AD203B41FA5}">
                      <a16:colId xmlns:a16="http://schemas.microsoft.com/office/drawing/2014/main" val="3829320619"/>
                    </a:ext>
                  </a:extLst>
                </a:gridCol>
              </a:tblGrid>
              <a:tr h="15004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AYT TARİH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480918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KONULAR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2018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2019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2020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2021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2022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538761150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Tarih ve Zaman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224776721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İnsanlığın İlk Dönemleri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72488560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Orta Çağ’da Dünya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3471354601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İlk ve Orta Çağlarda Türk Dünyası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1550283404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İslam Medeniyetinin Doğuşu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225292096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Türklerin İslamiyet’i Kabulü ve İlk Türk İslam Devletleri</a:t>
                      </a:r>
                      <a:endParaRPr lang="tr-TR" sz="600" b="0" i="0" u="none" strike="noStrike" dirty="0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1881714522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Yerleşme ve Devletleşme Sürecinde Selçuklu Türkiyesi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1392560182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Beylikten Devlete Osmanlı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1552931877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Devletleşme Sürecinde Savaşçılar ve Askerler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2262538731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Dünya Gücü Osmanlı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2149193820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Sultan ve Osmanlı Merkez Teşkilatı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2768724042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Değişen Dünya Dengeleri Karşısında Osmanlı Siyaseti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4198238864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Değişim Çağında Avrupa ve Osmanlı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2270634567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Uluslararası İlişkilerde Denge Stratejisi (1774-1914)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3966585871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Devrimler Çağında Değişen Devlet-Toplum İlişkileri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1159570014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Sermaye ve Emek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138224542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XX. Yüzyıl Başlarında Osmanlı Devleti ve Dünya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2741148085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İnkılap Tarihi Tüm Konular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3768921668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Milli Mücadele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4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5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1233910385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Atatürkçülük ve Türk İnkılabı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1726394026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İki Savaş Arasındaki Dönemde Türkiye ve Dünya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117349848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II. Dünya Savaşı Sürecinde – Sonrasında Türkiye ve Dünya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1673862645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XXI. Yüzyılın Eşiğinde Türkiye ve Dünya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4030828514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Soğuk Savaş Dönemi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1132828102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Yumuşama Dönemi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219355922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Küreselleşen Dünya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1976174404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TOPLAM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05915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21</a:t>
                      </a:r>
                      <a:endParaRPr lang="tr-TR" sz="800" b="0" i="0" u="none" strike="noStrike" dirty="0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8826" marR="8826" marT="8826" marB="0" anchor="ctr"/>
                </a:tc>
                <a:extLst>
                  <a:ext uri="{0D108BD9-81ED-4DB2-BD59-A6C34878D82A}">
                    <a16:rowId xmlns:a16="http://schemas.microsoft.com/office/drawing/2014/main" val="1224140114"/>
                  </a:ext>
                </a:extLst>
              </a:tr>
            </a:tbl>
          </a:graphicData>
        </a:graphic>
      </p:graphicFrame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3E7F030F-6989-DCD3-27AC-8CDFCFDF9C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867771"/>
              </p:ext>
            </p:extLst>
          </p:nvPr>
        </p:nvGraphicFramePr>
        <p:xfrm>
          <a:off x="8100189" y="102764"/>
          <a:ext cx="3962193" cy="382329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964448">
                  <a:extLst>
                    <a:ext uri="{9D8B030D-6E8A-4147-A177-3AD203B41FA5}">
                      <a16:colId xmlns:a16="http://schemas.microsoft.com/office/drawing/2014/main" val="4129897949"/>
                    </a:ext>
                  </a:extLst>
                </a:gridCol>
                <a:gridCol w="399549">
                  <a:extLst>
                    <a:ext uri="{9D8B030D-6E8A-4147-A177-3AD203B41FA5}">
                      <a16:colId xmlns:a16="http://schemas.microsoft.com/office/drawing/2014/main" val="3467893986"/>
                    </a:ext>
                  </a:extLst>
                </a:gridCol>
                <a:gridCol w="399549">
                  <a:extLst>
                    <a:ext uri="{9D8B030D-6E8A-4147-A177-3AD203B41FA5}">
                      <a16:colId xmlns:a16="http://schemas.microsoft.com/office/drawing/2014/main" val="2048661326"/>
                    </a:ext>
                  </a:extLst>
                </a:gridCol>
                <a:gridCol w="399549">
                  <a:extLst>
                    <a:ext uri="{9D8B030D-6E8A-4147-A177-3AD203B41FA5}">
                      <a16:colId xmlns:a16="http://schemas.microsoft.com/office/drawing/2014/main" val="3512037878"/>
                    </a:ext>
                  </a:extLst>
                </a:gridCol>
                <a:gridCol w="399549">
                  <a:extLst>
                    <a:ext uri="{9D8B030D-6E8A-4147-A177-3AD203B41FA5}">
                      <a16:colId xmlns:a16="http://schemas.microsoft.com/office/drawing/2014/main" val="2950771649"/>
                    </a:ext>
                  </a:extLst>
                </a:gridCol>
                <a:gridCol w="399549">
                  <a:extLst>
                    <a:ext uri="{9D8B030D-6E8A-4147-A177-3AD203B41FA5}">
                      <a16:colId xmlns:a16="http://schemas.microsoft.com/office/drawing/2014/main" val="3130635570"/>
                    </a:ext>
                  </a:extLst>
                </a:gridCol>
              </a:tblGrid>
              <a:tr h="17378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AYT FELSEFE GRUBU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68936"/>
                  </a:ext>
                </a:extLst>
              </a:tr>
              <a:tr h="17378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SORU DAĞILIMI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2018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2019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2020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2021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2022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7142847"/>
                  </a:ext>
                </a:extLst>
              </a:tr>
              <a:tr h="17378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Felsefe ve Bilim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9670576"/>
                  </a:ext>
                </a:extLst>
              </a:tr>
              <a:tr h="17378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Bilgi Felsefesi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5952886"/>
                  </a:ext>
                </a:extLst>
              </a:tr>
              <a:tr h="17378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Varlık Felsefesi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3112351"/>
                  </a:ext>
                </a:extLst>
              </a:tr>
              <a:tr h="17378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Ahlak Felsefesi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1044426"/>
                  </a:ext>
                </a:extLst>
              </a:tr>
              <a:tr h="17378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Din Felsefesi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8222022"/>
                  </a:ext>
                </a:extLst>
              </a:tr>
              <a:tr h="17378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20. Yüzyıl Felsefesi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2823213"/>
                  </a:ext>
                </a:extLst>
              </a:tr>
              <a:tr h="17378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Mantığa Giriş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34366527"/>
                  </a:ext>
                </a:extLst>
              </a:tr>
              <a:tr h="17378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Klasik Mantık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5822409"/>
                  </a:ext>
                </a:extLst>
              </a:tr>
              <a:tr h="17378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Mantık ve Dil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07481704"/>
                  </a:ext>
                </a:extLst>
              </a:tr>
              <a:tr h="17378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Psikoloji Bilimini Tanıyalım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3548819"/>
                  </a:ext>
                </a:extLst>
              </a:tr>
              <a:tr h="17378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Psikolojinin Temel Süreçleri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3711115"/>
                  </a:ext>
                </a:extLst>
              </a:tr>
              <a:tr h="17378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Öğrenme Bellek Düşünme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106849"/>
                  </a:ext>
                </a:extLst>
              </a:tr>
              <a:tr h="17378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Ruh Sağlığının Temelleri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6792926"/>
                  </a:ext>
                </a:extLst>
              </a:tr>
              <a:tr h="17378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Sosyolojiye Giriş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3962581"/>
                  </a:ext>
                </a:extLst>
              </a:tr>
              <a:tr h="17378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Birey ve Toplum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1859306"/>
                  </a:ext>
                </a:extLst>
              </a:tr>
              <a:tr h="17378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Toplumsal Yapı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4598674"/>
                  </a:ext>
                </a:extLst>
              </a:tr>
              <a:tr h="17378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Toplumsal Değişme ve Gelişme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0089106"/>
                  </a:ext>
                </a:extLst>
              </a:tr>
              <a:tr h="17378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Toplum ve Kültür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5831132"/>
                  </a:ext>
                </a:extLst>
              </a:tr>
              <a:tr h="17378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Toplumsal Kurumlar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8100074"/>
                  </a:ext>
                </a:extLst>
              </a:tr>
              <a:tr h="17378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SORU SAYISI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 12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12</a:t>
                      </a:r>
                      <a:endParaRPr lang="tr-TR" sz="800" b="0" i="0" u="none" strike="noStrike" dirty="0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0833427"/>
                  </a:ext>
                </a:extLst>
              </a:tr>
            </a:tbl>
          </a:graphicData>
        </a:graphic>
      </p:graphicFrame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51C3113D-B4A2-3890-12BD-A13036B9FC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533599"/>
              </p:ext>
            </p:extLst>
          </p:nvPr>
        </p:nvGraphicFramePr>
        <p:xfrm>
          <a:off x="8100189" y="3991325"/>
          <a:ext cx="3962193" cy="26684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4448">
                  <a:extLst>
                    <a:ext uri="{9D8B030D-6E8A-4147-A177-3AD203B41FA5}">
                      <a16:colId xmlns:a16="http://schemas.microsoft.com/office/drawing/2014/main" val="1180847024"/>
                    </a:ext>
                  </a:extLst>
                </a:gridCol>
                <a:gridCol w="399549">
                  <a:extLst>
                    <a:ext uri="{9D8B030D-6E8A-4147-A177-3AD203B41FA5}">
                      <a16:colId xmlns:a16="http://schemas.microsoft.com/office/drawing/2014/main" val="2160265049"/>
                    </a:ext>
                  </a:extLst>
                </a:gridCol>
                <a:gridCol w="399549">
                  <a:extLst>
                    <a:ext uri="{9D8B030D-6E8A-4147-A177-3AD203B41FA5}">
                      <a16:colId xmlns:a16="http://schemas.microsoft.com/office/drawing/2014/main" val="3207374489"/>
                    </a:ext>
                  </a:extLst>
                </a:gridCol>
                <a:gridCol w="399549">
                  <a:extLst>
                    <a:ext uri="{9D8B030D-6E8A-4147-A177-3AD203B41FA5}">
                      <a16:colId xmlns:a16="http://schemas.microsoft.com/office/drawing/2014/main" val="2765834639"/>
                    </a:ext>
                  </a:extLst>
                </a:gridCol>
                <a:gridCol w="399549">
                  <a:extLst>
                    <a:ext uri="{9D8B030D-6E8A-4147-A177-3AD203B41FA5}">
                      <a16:colId xmlns:a16="http://schemas.microsoft.com/office/drawing/2014/main" val="418984270"/>
                    </a:ext>
                  </a:extLst>
                </a:gridCol>
                <a:gridCol w="399549">
                  <a:extLst>
                    <a:ext uri="{9D8B030D-6E8A-4147-A177-3AD203B41FA5}">
                      <a16:colId xmlns:a16="http://schemas.microsoft.com/office/drawing/2014/main" val="2364429590"/>
                    </a:ext>
                  </a:extLst>
                </a:gridCol>
              </a:tblGrid>
              <a:tr h="19060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AYT DİN KÜLTÜRÜ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589634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SORU DAĞILIMI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2018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2019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2020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2021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2022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3654144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Allah, İnsan İlişkisi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1119288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Dünya ve Ahiret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9877935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Kur’an’a Göre Hz. Muhammed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5591484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Kur’an’da Bazı Kavramlar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2439106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İnançla İlgili Meseleler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6626915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Yahudilik ve Hristiyanlık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4381767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İslam ve Bilim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3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0527106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Anadolu’da İslam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—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5737891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İslam Düşüncesinde Tasavvufi Yorumlar ve Mezhepler</a:t>
                      </a:r>
                      <a:endParaRPr lang="tr-TR" sz="800" b="0" i="0" u="none" strike="noStrike" dirty="0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2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3697461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Güncel Dini Meseleler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6047014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Hint ve Çin Dinleri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1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–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7792888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SORU SAYISI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6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6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6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>
                          <a:effectLst/>
                          <a:latin typeface="Bahnschrift Light Condensed" panose="020B0502040204020203" pitchFamily="34" charset="0"/>
                        </a:rPr>
                        <a:t> 6</a:t>
                      </a:r>
                      <a:endParaRPr lang="tr-TR" sz="800" b="0" i="0" u="none" strike="noStrike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u="none" strike="noStrike" dirty="0">
                          <a:effectLst/>
                          <a:latin typeface="Bahnschrift Light Condensed" panose="020B0502040204020203" pitchFamily="34" charset="0"/>
                        </a:rPr>
                        <a:t>6</a:t>
                      </a:r>
                      <a:endParaRPr lang="tr-TR" sz="800" b="0" i="0" u="none" strike="noStrike" dirty="0">
                        <a:solidFill>
                          <a:srgbClr val="0D0D0D"/>
                        </a:solidFill>
                        <a:effectLst/>
                        <a:latin typeface="Bahnschrift Light Condensed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7476130"/>
                  </a:ext>
                </a:extLst>
              </a:tr>
            </a:tbl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:a16="http://schemas.microsoft.com/office/drawing/2014/main" id="{06C563DC-2B00-CCC0-BC20-8C37E04F3A5E}"/>
              </a:ext>
            </a:extLst>
          </p:cNvPr>
          <p:cNvSpPr txBox="1"/>
          <p:nvPr/>
        </p:nvSpPr>
        <p:spPr>
          <a:xfrm>
            <a:off x="4091808" y="289377"/>
            <a:ext cx="396219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000" b="1" dirty="0">
                <a:solidFill>
                  <a:srgbClr val="C00000"/>
                </a:solidFill>
                <a:latin typeface="Candara" panose="020E0502030303020204" pitchFamily="34" charset="0"/>
              </a:rPr>
              <a:t>Son 5 Yıl</a:t>
            </a:r>
          </a:p>
          <a:p>
            <a:pPr algn="ctr"/>
            <a:r>
              <a:rPr lang="tr-TR" sz="3000" b="1" dirty="0">
                <a:solidFill>
                  <a:srgbClr val="C00000"/>
                </a:solidFill>
                <a:latin typeface="Candara" panose="020E0502030303020204" pitchFamily="34" charset="0"/>
              </a:rPr>
              <a:t>AYT </a:t>
            </a:r>
            <a:r>
              <a:rPr lang="tr-TR" sz="3000" b="1" dirty="0" err="1">
                <a:solidFill>
                  <a:srgbClr val="C00000"/>
                </a:solidFill>
                <a:latin typeface="Candara" panose="020E0502030303020204" pitchFamily="34" charset="0"/>
              </a:rPr>
              <a:t>SÖZKonuların</a:t>
            </a:r>
            <a:r>
              <a:rPr lang="tr-TR" sz="3000" b="1" dirty="0">
                <a:solidFill>
                  <a:srgbClr val="C00000"/>
                </a:solidFill>
                <a:latin typeface="Candara" panose="020E0502030303020204" pitchFamily="34" charset="0"/>
              </a:rPr>
              <a:t> Sorulara Dağılımı</a:t>
            </a:r>
            <a:endParaRPr lang="tr-TR" sz="3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600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4B1D97-EEBC-414C-8D0C-21EDA81B6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246" y="1068510"/>
            <a:ext cx="10515600" cy="1325563"/>
          </a:xfrm>
        </p:spPr>
        <p:txBody>
          <a:bodyPr/>
          <a:lstStyle/>
          <a:p>
            <a:r>
              <a:rPr lang="tr-TR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Önemli Açıklamalar</a:t>
            </a:r>
          </a:p>
        </p:txBody>
      </p:sp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628FDD70-A6A0-E98E-563F-F42D475406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3785752"/>
              </p:ext>
            </p:extLst>
          </p:nvPr>
        </p:nvGraphicFramePr>
        <p:xfrm>
          <a:off x="838200" y="1825625"/>
          <a:ext cx="10515600" cy="4474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1929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8F276C-ADE7-8849-CDAA-4A8F6648F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  <a:latin typeface="Candara" panose="020E0502030303020204" pitchFamily="34" charset="0"/>
              </a:rPr>
              <a:t>YKS Nedir?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0B0E717B-4001-57A8-1958-CE2DF4BB4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8508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7196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o 11">
            <a:extLst>
              <a:ext uri="{FF2B5EF4-FFF2-40B4-BE49-F238E27FC236}">
                <a16:creationId xmlns:a16="http://schemas.microsoft.com/office/drawing/2014/main" id="{C3CBB795-36F8-4CDF-89A1-F2B7F57648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455531"/>
              </p:ext>
            </p:extLst>
          </p:nvPr>
        </p:nvGraphicFramePr>
        <p:xfrm>
          <a:off x="4151771" y="795680"/>
          <a:ext cx="3873709" cy="4224302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270392">
                  <a:extLst>
                    <a:ext uri="{9D8B030D-6E8A-4147-A177-3AD203B41FA5}">
                      <a16:colId xmlns:a16="http://schemas.microsoft.com/office/drawing/2014/main" val="3089291234"/>
                    </a:ext>
                  </a:extLst>
                </a:gridCol>
                <a:gridCol w="1603317">
                  <a:extLst>
                    <a:ext uri="{9D8B030D-6E8A-4147-A177-3AD203B41FA5}">
                      <a16:colId xmlns:a16="http://schemas.microsoft.com/office/drawing/2014/main" val="1872198496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dirty="0"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</a:rPr>
                        <a:t> AYT Alan Yeterlilik Testi</a:t>
                      </a:r>
                      <a:endParaRPr lang="tr-TR" sz="1600" b="1" i="0" u="none" strike="noStrike" dirty="0">
                        <a:solidFill>
                          <a:srgbClr val="C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 dirty="0"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</a:rPr>
                        <a:t>160 SORU</a:t>
                      </a:r>
                      <a:br>
                        <a:rPr lang="tr-TR" sz="1600" u="none" strike="noStrike" dirty="0"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</a:rPr>
                      </a:br>
                      <a:r>
                        <a:rPr lang="tr-TR" sz="1600" u="none" strike="noStrike" dirty="0"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</a:rPr>
                        <a:t>180 DAKİKA</a:t>
                      </a:r>
                      <a:endParaRPr lang="tr-TR" sz="1600" b="1" i="0" u="none" strike="noStrike" dirty="0">
                        <a:solidFill>
                          <a:srgbClr val="C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7643456"/>
                  </a:ext>
                </a:extLst>
              </a:tr>
              <a:tr h="195227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TÜRK DİLİ VE EDEBİYATI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40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9403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Türk Dili ve Edebiyatı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24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092464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Tarih-1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10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118176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Coğrafya-1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6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4132061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390624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MATEMATİK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40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61741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Matematik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&gt;29/30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903837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Geometri 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&gt;11/10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1041849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61731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FEN BİLİMLERİ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40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98974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Fizik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14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51957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Kimya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13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86589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Biyoloji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13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4844052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45096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SOSYAL BİLİMLER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40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894069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Tarih-2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11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303104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Coğrafya-2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11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54513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Felsefe Grubu (Mantık- Psi-Fel-Sos)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12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729984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Din Kültürü ve Ahlak Bilgisi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6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259763"/>
                  </a:ext>
                </a:extLst>
              </a:tr>
            </a:tbl>
          </a:graphicData>
        </a:graphic>
      </p:graphicFrame>
      <p:graphicFrame>
        <p:nvGraphicFramePr>
          <p:cNvPr id="13" name="Tablo 12">
            <a:extLst>
              <a:ext uri="{FF2B5EF4-FFF2-40B4-BE49-F238E27FC236}">
                <a16:creationId xmlns:a16="http://schemas.microsoft.com/office/drawing/2014/main" id="{1624D187-02F3-485B-8BB3-BA2CACD8F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579936"/>
              </p:ext>
            </p:extLst>
          </p:nvPr>
        </p:nvGraphicFramePr>
        <p:xfrm>
          <a:off x="278062" y="804191"/>
          <a:ext cx="3873709" cy="42110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0392">
                  <a:extLst>
                    <a:ext uri="{9D8B030D-6E8A-4147-A177-3AD203B41FA5}">
                      <a16:colId xmlns:a16="http://schemas.microsoft.com/office/drawing/2014/main" val="1715862210"/>
                    </a:ext>
                  </a:extLst>
                </a:gridCol>
                <a:gridCol w="1603317">
                  <a:extLst>
                    <a:ext uri="{9D8B030D-6E8A-4147-A177-3AD203B41FA5}">
                      <a16:colId xmlns:a16="http://schemas.microsoft.com/office/drawing/2014/main" val="2503798282"/>
                    </a:ext>
                  </a:extLst>
                </a:gridCol>
              </a:tblGrid>
              <a:tr h="625080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dirty="0"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</a:rPr>
                        <a:t>TYT Temel Yeterlilik Testi</a:t>
                      </a:r>
                      <a:endParaRPr lang="tr-TR" sz="1600" b="1" i="0" u="none" strike="noStrike" dirty="0">
                        <a:solidFill>
                          <a:srgbClr val="C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 dirty="0"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</a:rPr>
                        <a:t>120 SORU</a:t>
                      </a:r>
                      <a:br>
                        <a:rPr lang="tr-TR" sz="1600" u="none" strike="noStrike" dirty="0"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</a:rPr>
                      </a:br>
                      <a:r>
                        <a:rPr lang="tr-TR" sz="1600" u="none" strike="noStrike" dirty="0"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</a:rPr>
                        <a:t>135 DAKİKA</a:t>
                      </a:r>
                      <a:endParaRPr lang="tr-TR" sz="1600" b="1" i="0" u="none" strike="noStrike" dirty="0">
                        <a:solidFill>
                          <a:srgbClr val="C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2783271"/>
                  </a:ext>
                </a:extLst>
              </a:tr>
              <a:tr h="230293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TÜRKÇE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40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1230702"/>
                  </a:ext>
                </a:extLst>
              </a:tr>
              <a:tr h="230293">
                <a:tc gridSpan="2"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3235562"/>
                  </a:ext>
                </a:extLst>
              </a:tr>
              <a:tr h="219326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MATEMATİK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40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0282173"/>
                  </a:ext>
                </a:extLst>
              </a:tr>
              <a:tr h="219326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Matematik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&gt;29/30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4535964"/>
                  </a:ext>
                </a:extLst>
              </a:tr>
              <a:tr h="230293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Geometri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&gt;11/10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9775420"/>
                  </a:ext>
                </a:extLst>
              </a:tr>
              <a:tr h="230293">
                <a:tc gridSpan="2"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3230636"/>
                  </a:ext>
                </a:extLst>
              </a:tr>
              <a:tr h="219326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FEN BİLİMLERİ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20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1699983"/>
                  </a:ext>
                </a:extLst>
              </a:tr>
              <a:tr h="219326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Fizik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7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5559182"/>
                  </a:ext>
                </a:extLst>
              </a:tr>
              <a:tr h="219326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Kimya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7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1729497"/>
                  </a:ext>
                </a:extLst>
              </a:tr>
              <a:tr h="230293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Biyoloji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6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8565430"/>
                  </a:ext>
                </a:extLst>
              </a:tr>
              <a:tr h="230293">
                <a:tc gridSpan="2"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0377694"/>
                  </a:ext>
                </a:extLst>
              </a:tr>
              <a:tr h="219326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SOSYAL BİLİMLER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20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1424181"/>
                  </a:ext>
                </a:extLst>
              </a:tr>
              <a:tr h="219326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Tarih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5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6850622"/>
                  </a:ext>
                </a:extLst>
              </a:tr>
              <a:tr h="219326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Coğrafya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5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9365411"/>
                  </a:ext>
                </a:extLst>
              </a:tr>
              <a:tr h="219326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Felsefe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5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3090027"/>
                  </a:ext>
                </a:extLst>
              </a:tr>
              <a:tr h="230293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Din Kültürü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5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29021899"/>
                  </a:ext>
                </a:extLst>
              </a:tr>
            </a:tbl>
          </a:graphicData>
        </a:graphic>
      </p:graphicFrame>
      <p:graphicFrame>
        <p:nvGraphicFramePr>
          <p:cNvPr id="14" name="Tablo 13">
            <a:extLst>
              <a:ext uri="{FF2B5EF4-FFF2-40B4-BE49-F238E27FC236}">
                <a16:creationId xmlns:a16="http://schemas.microsoft.com/office/drawing/2014/main" id="{C4674172-D51A-4867-9612-27CEE0BE7E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100445"/>
              </p:ext>
            </p:extLst>
          </p:nvPr>
        </p:nvGraphicFramePr>
        <p:xfrm>
          <a:off x="8025480" y="795679"/>
          <a:ext cx="3873709" cy="421106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270392">
                  <a:extLst>
                    <a:ext uri="{9D8B030D-6E8A-4147-A177-3AD203B41FA5}">
                      <a16:colId xmlns:a16="http://schemas.microsoft.com/office/drawing/2014/main" val="2005201172"/>
                    </a:ext>
                  </a:extLst>
                </a:gridCol>
                <a:gridCol w="1603317">
                  <a:extLst>
                    <a:ext uri="{9D8B030D-6E8A-4147-A177-3AD203B41FA5}">
                      <a16:colId xmlns:a16="http://schemas.microsoft.com/office/drawing/2014/main" val="1843225737"/>
                    </a:ext>
                  </a:extLst>
                </a:gridCol>
              </a:tblGrid>
              <a:tr h="1224494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dirty="0"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</a:rPr>
                        <a:t>YDT Yabancı Dil Testi</a:t>
                      </a:r>
                      <a:endParaRPr lang="tr-TR" sz="1600" b="1" i="0" u="none" strike="noStrike" dirty="0">
                        <a:solidFill>
                          <a:srgbClr val="C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 dirty="0"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</a:rPr>
                        <a:t>80 SORU</a:t>
                      </a:r>
                      <a:br>
                        <a:rPr lang="tr-TR" sz="1600" u="none" strike="noStrike" dirty="0"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</a:rPr>
                      </a:br>
                      <a:r>
                        <a:rPr lang="tr-TR" sz="1600" u="none" strike="noStrike" dirty="0"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</a:rPr>
                        <a:t>120 DAKİKA</a:t>
                      </a:r>
                      <a:endParaRPr lang="tr-TR" sz="1600" b="1" i="0" u="none" strike="noStrike" dirty="0">
                        <a:solidFill>
                          <a:srgbClr val="C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0620764"/>
                  </a:ext>
                </a:extLst>
              </a:tr>
              <a:tr h="597314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Almanca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80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8146990"/>
                  </a:ext>
                </a:extLst>
              </a:tr>
              <a:tr h="597314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Arapça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80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7799852"/>
                  </a:ext>
                </a:extLst>
              </a:tr>
              <a:tr h="597314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Fransızca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80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4717816"/>
                  </a:ext>
                </a:extLst>
              </a:tr>
              <a:tr h="597314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İngilizce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80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9346111"/>
                  </a:ext>
                </a:extLst>
              </a:tr>
              <a:tr h="597314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Rusça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80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0212590"/>
                  </a:ext>
                </a:extLst>
              </a:tr>
            </a:tbl>
          </a:graphicData>
        </a:graphic>
      </p:graphicFrame>
      <p:sp>
        <p:nvSpPr>
          <p:cNvPr id="15" name="Dikdörtgen 14">
            <a:extLst>
              <a:ext uri="{FF2B5EF4-FFF2-40B4-BE49-F238E27FC236}">
                <a16:creationId xmlns:a16="http://schemas.microsoft.com/office/drawing/2014/main" id="{43D6559A-4EE0-4EE7-B480-001F3168E050}"/>
              </a:ext>
            </a:extLst>
          </p:cNvPr>
          <p:cNvSpPr/>
          <p:nvPr/>
        </p:nvSpPr>
        <p:spPr>
          <a:xfrm>
            <a:off x="2915092" y="153390"/>
            <a:ext cx="70472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tr-TR" sz="4400" b="1" dirty="0">
                <a:solidFill>
                  <a:srgbClr val="C00000"/>
                </a:solidFill>
                <a:latin typeface="Candara" panose="020E0502030303020204" pitchFamily="34" charset="0"/>
              </a:rPr>
              <a:t>TESTLERİN SORU SAYILARI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C6656FBC-0524-A0CC-AC50-6D71F1730B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8093257"/>
              </p:ext>
            </p:extLst>
          </p:nvPr>
        </p:nvGraphicFramePr>
        <p:xfrm>
          <a:off x="278062" y="5023767"/>
          <a:ext cx="11621127" cy="1038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7269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5311F54-C7FC-4EC2-BB8A-627CC64F7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37" y="1014883"/>
            <a:ext cx="11173767" cy="655708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C00000"/>
                </a:solidFill>
                <a:latin typeface="Candara" panose="020E0502030303020204" pitchFamily="34" charset="0"/>
              </a:rPr>
              <a:t>PUAN TÜRLERİNİN OLUŞUMUNDA TESTLERİN ORANI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D6187144-D401-4650-B639-449585BAD0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624952"/>
              </p:ext>
            </p:extLst>
          </p:nvPr>
        </p:nvGraphicFramePr>
        <p:xfrm>
          <a:off x="542609" y="1517301"/>
          <a:ext cx="11173767" cy="4541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6994">
                  <a:extLst>
                    <a:ext uri="{9D8B030D-6E8A-4147-A177-3AD203B41FA5}">
                      <a16:colId xmlns:a16="http://schemas.microsoft.com/office/drawing/2014/main" val="1502443408"/>
                    </a:ext>
                  </a:extLst>
                </a:gridCol>
                <a:gridCol w="1383851">
                  <a:extLst>
                    <a:ext uri="{9D8B030D-6E8A-4147-A177-3AD203B41FA5}">
                      <a16:colId xmlns:a16="http://schemas.microsoft.com/office/drawing/2014/main" val="878667980"/>
                    </a:ext>
                  </a:extLst>
                </a:gridCol>
                <a:gridCol w="1466222">
                  <a:extLst>
                    <a:ext uri="{9D8B030D-6E8A-4147-A177-3AD203B41FA5}">
                      <a16:colId xmlns:a16="http://schemas.microsoft.com/office/drawing/2014/main" val="2725395098"/>
                    </a:ext>
                  </a:extLst>
                </a:gridCol>
                <a:gridCol w="1466222">
                  <a:extLst>
                    <a:ext uri="{9D8B030D-6E8A-4147-A177-3AD203B41FA5}">
                      <a16:colId xmlns:a16="http://schemas.microsoft.com/office/drawing/2014/main" val="3897662656"/>
                    </a:ext>
                  </a:extLst>
                </a:gridCol>
                <a:gridCol w="1668034">
                  <a:extLst>
                    <a:ext uri="{9D8B030D-6E8A-4147-A177-3AD203B41FA5}">
                      <a16:colId xmlns:a16="http://schemas.microsoft.com/office/drawing/2014/main" val="3477305721"/>
                    </a:ext>
                  </a:extLst>
                </a:gridCol>
                <a:gridCol w="1466222">
                  <a:extLst>
                    <a:ext uri="{9D8B030D-6E8A-4147-A177-3AD203B41FA5}">
                      <a16:colId xmlns:a16="http://schemas.microsoft.com/office/drawing/2014/main" val="2041446448"/>
                    </a:ext>
                  </a:extLst>
                </a:gridCol>
                <a:gridCol w="1466222">
                  <a:extLst>
                    <a:ext uri="{9D8B030D-6E8A-4147-A177-3AD203B41FA5}">
                      <a16:colId xmlns:a16="http://schemas.microsoft.com/office/drawing/2014/main" val="3070832194"/>
                    </a:ext>
                  </a:extLst>
                </a:gridCol>
              </a:tblGrid>
              <a:tr h="908371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u="none" strike="noStrik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PUAN TÜRÜ</a:t>
                      </a:r>
                      <a:endParaRPr lang="tr-TR" sz="16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857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TYT</a:t>
                      </a:r>
                      <a:endParaRPr lang="tr-TR" sz="16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EDEBİYAT</a:t>
                      </a:r>
                      <a:br>
                        <a:rPr lang="tr-TR" sz="1600" b="1" u="none" strike="noStrik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</a:br>
                      <a:r>
                        <a:rPr lang="tr-TR" sz="1600" b="1" u="none" strike="noStrik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SOSYAL 1</a:t>
                      </a:r>
                      <a:endParaRPr lang="tr-TR" sz="16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SOSYAL</a:t>
                      </a:r>
                      <a:br>
                        <a:rPr lang="tr-TR" sz="1600" b="1" u="none" strike="noStrik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</a:br>
                      <a:r>
                        <a:rPr lang="tr-TR" sz="1600" b="1" u="none" strike="noStrik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BİLİMLER</a:t>
                      </a:r>
                      <a:endParaRPr lang="tr-TR" sz="16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MATEMATİK</a:t>
                      </a:r>
                      <a:endParaRPr lang="tr-TR" sz="16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FEN</a:t>
                      </a:r>
                      <a:br>
                        <a:rPr lang="tr-TR" sz="1600" b="1" u="none" strike="noStrik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</a:br>
                      <a:r>
                        <a:rPr lang="tr-TR" sz="1600" b="1" u="none" strike="noStrik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BİLİMLERİ</a:t>
                      </a:r>
                      <a:endParaRPr lang="tr-TR" sz="16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DİL</a:t>
                      </a:r>
                      <a:endParaRPr lang="tr-TR" sz="16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64890"/>
                  </a:ext>
                </a:extLst>
              </a:tr>
              <a:tr h="908371">
                <a:tc>
                  <a:txBody>
                    <a:bodyPr/>
                    <a:lstStyle/>
                    <a:p>
                      <a:pPr algn="r" fontAlgn="ctr"/>
                      <a:r>
                        <a:rPr lang="tr-TR" sz="2800" b="1" u="none" strike="noStrike" dirty="0">
                          <a:effectLst/>
                          <a:latin typeface="Candara" panose="020E0502030303020204" pitchFamily="34" charset="0"/>
                        </a:rPr>
                        <a:t>EŞİT AĞIRLIK</a:t>
                      </a:r>
                      <a:endParaRPr lang="tr-TR" sz="2800" b="1" i="0" u="none" strike="noStrike" dirty="0">
                        <a:solidFill>
                          <a:srgbClr val="0D0D0D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u="none" strike="noStrike" dirty="0">
                          <a:effectLst/>
                          <a:latin typeface="Candara" panose="020E0502030303020204" pitchFamily="34" charset="0"/>
                        </a:rPr>
                        <a:t>40%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u="none" strike="noStrike" dirty="0">
                          <a:effectLst/>
                          <a:latin typeface="Candara" panose="020E0502030303020204" pitchFamily="34" charset="0"/>
                        </a:rPr>
                        <a:t>30%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u="none" strike="noStrike">
                          <a:effectLst/>
                          <a:latin typeface="Candara" panose="020E0502030303020204" pitchFamily="34" charset="0"/>
                        </a:rPr>
                        <a:t>-</a:t>
                      </a:r>
                      <a:endParaRPr lang="tr-TR" sz="32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u="none" strike="noStrike" dirty="0">
                          <a:effectLst/>
                          <a:latin typeface="Candara" panose="020E0502030303020204" pitchFamily="34" charset="0"/>
                        </a:rPr>
                        <a:t>30%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u="none" strike="noStrike" dirty="0">
                          <a:effectLst/>
                          <a:latin typeface="Candara" panose="020E0502030303020204" pitchFamily="34" charset="0"/>
                        </a:rPr>
                        <a:t>-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u="none" strike="noStrike" dirty="0">
                          <a:effectLst/>
                          <a:latin typeface="Candara" panose="020E0502030303020204" pitchFamily="34" charset="0"/>
                        </a:rPr>
                        <a:t>-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5313942"/>
                  </a:ext>
                </a:extLst>
              </a:tr>
              <a:tr h="908371">
                <a:tc>
                  <a:txBody>
                    <a:bodyPr/>
                    <a:lstStyle/>
                    <a:p>
                      <a:pPr algn="r" fontAlgn="ctr"/>
                      <a:r>
                        <a:rPr lang="tr-TR" sz="2800" b="1" u="none" strike="noStrike" dirty="0">
                          <a:effectLst/>
                          <a:latin typeface="Candara" panose="020E0502030303020204" pitchFamily="34" charset="0"/>
                        </a:rPr>
                        <a:t>SAYISAL</a:t>
                      </a:r>
                      <a:endParaRPr lang="tr-TR" sz="2800" b="1" i="0" u="none" strike="noStrike" dirty="0">
                        <a:solidFill>
                          <a:srgbClr val="0D0D0D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857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u="none" strike="noStrike" dirty="0">
                          <a:effectLst/>
                          <a:latin typeface="Candara" panose="020E0502030303020204" pitchFamily="34" charset="0"/>
                        </a:rPr>
                        <a:t>40%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u="none" strike="noStrike" dirty="0">
                          <a:effectLst/>
                          <a:latin typeface="Candara" panose="020E0502030303020204" pitchFamily="34" charset="0"/>
                        </a:rPr>
                        <a:t>-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u="none" strike="noStrike" dirty="0">
                          <a:effectLst/>
                          <a:latin typeface="Candara" panose="020E0502030303020204" pitchFamily="34" charset="0"/>
                        </a:rPr>
                        <a:t>-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u="none" strike="noStrike" dirty="0">
                          <a:effectLst/>
                          <a:latin typeface="Candara" panose="020E0502030303020204" pitchFamily="34" charset="0"/>
                        </a:rPr>
                        <a:t>30%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u="none" strike="noStrike" dirty="0">
                          <a:effectLst/>
                          <a:latin typeface="Candara" panose="020E0502030303020204" pitchFamily="34" charset="0"/>
                        </a:rPr>
                        <a:t>30%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u="none" strike="noStrike" dirty="0">
                          <a:effectLst/>
                          <a:latin typeface="Candara" panose="020E0502030303020204" pitchFamily="34" charset="0"/>
                        </a:rPr>
                        <a:t>-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040807"/>
                  </a:ext>
                </a:extLst>
              </a:tr>
              <a:tr h="908371">
                <a:tc>
                  <a:txBody>
                    <a:bodyPr/>
                    <a:lstStyle/>
                    <a:p>
                      <a:pPr algn="r" fontAlgn="ctr"/>
                      <a:r>
                        <a:rPr lang="tr-TR" sz="2800" b="1" u="none" strike="noStrike" dirty="0">
                          <a:effectLst/>
                          <a:latin typeface="Candara" panose="020E0502030303020204" pitchFamily="34" charset="0"/>
                        </a:rPr>
                        <a:t>SÖZEL</a:t>
                      </a:r>
                      <a:endParaRPr lang="tr-TR" sz="2800" b="1" i="0" u="none" strike="noStrike" dirty="0">
                        <a:solidFill>
                          <a:srgbClr val="0D0D0D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u="none" strike="noStrike">
                          <a:effectLst/>
                          <a:latin typeface="Candara" panose="020E0502030303020204" pitchFamily="34" charset="0"/>
                        </a:rPr>
                        <a:t>40%</a:t>
                      </a:r>
                      <a:endParaRPr lang="tr-TR" sz="32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u="none" strike="noStrike">
                          <a:effectLst/>
                          <a:latin typeface="Candara" panose="020E0502030303020204" pitchFamily="34" charset="0"/>
                        </a:rPr>
                        <a:t>30%</a:t>
                      </a:r>
                      <a:endParaRPr lang="tr-TR" sz="32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u="none" strike="noStrike">
                          <a:effectLst/>
                          <a:latin typeface="Candara" panose="020E0502030303020204" pitchFamily="34" charset="0"/>
                        </a:rPr>
                        <a:t>30%</a:t>
                      </a:r>
                      <a:endParaRPr lang="tr-TR" sz="32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u="none" strike="noStrike" dirty="0">
                          <a:effectLst/>
                          <a:latin typeface="Candara" panose="020E0502030303020204" pitchFamily="34" charset="0"/>
                        </a:rPr>
                        <a:t>-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u="none" strike="noStrike" dirty="0">
                          <a:effectLst/>
                          <a:latin typeface="Candara" panose="020E0502030303020204" pitchFamily="34" charset="0"/>
                        </a:rPr>
                        <a:t>-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u="none" strike="noStrike" dirty="0">
                          <a:effectLst/>
                          <a:latin typeface="Candara" panose="020E0502030303020204" pitchFamily="34" charset="0"/>
                        </a:rPr>
                        <a:t>-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5225869"/>
                  </a:ext>
                </a:extLst>
              </a:tr>
              <a:tr h="908371">
                <a:tc>
                  <a:txBody>
                    <a:bodyPr/>
                    <a:lstStyle/>
                    <a:p>
                      <a:pPr algn="r" fontAlgn="ctr"/>
                      <a:r>
                        <a:rPr lang="tr-TR" sz="2800" b="1" u="none" strike="noStrike" dirty="0">
                          <a:effectLst/>
                          <a:latin typeface="Candara" panose="020E0502030303020204" pitchFamily="34" charset="0"/>
                        </a:rPr>
                        <a:t>DİL</a:t>
                      </a:r>
                      <a:endParaRPr lang="tr-TR" sz="2800" b="1" i="0" u="none" strike="noStrike" dirty="0">
                        <a:solidFill>
                          <a:srgbClr val="0D0D0D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857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u="none" strike="noStrike" dirty="0">
                          <a:effectLst/>
                          <a:latin typeface="Candara" panose="020E0502030303020204" pitchFamily="34" charset="0"/>
                        </a:rPr>
                        <a:t>40%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u="none" strike="noStrike" dirty="0">
                          <a:effectLst/>
                          <a:latin typeface="Candara" panose="020E0502030303020204" pitchFamily="34" charset="0"/>
                        </a:rPr>
                        <a:t>-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u="none" strike="noStrike" dirty="0">
                          <a:effectLst/>
                          <a:latin typeface="Candara" panose="020E0502030303020204" pitchFamily="34" charset="0"/>
                        </a:rPr>
                        <a:t>-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u="none" strike="noStrike" dirty="0">
                          <a:effectLst/>
                          <a:latin typeface="Candara" panose="020E0502030303020204" pitchFamily="34" charset="0"/>
                        </a:rPr>
                        <a:t>-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u="none" strike="noStrike" dirty="0">
                          <a:effectLst/>
                          <a:latin typeface="Candara" panose="020E0502030303020204" pitchFamily="34" charset="0"/>
                        </a:rPr>
                        <a:t>-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u="none" strike="noStrike" dirty="0">
                          <a:effectLst/>
                          <a:latin typeface="Candara" panose="020E0502030303020204" pitchFamily="34" charset="0"/>
                        </a:rPr>
                        <a:t>60%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522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913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8379C4E1-7C0A-4C98-97F9-9A1DF78167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159887"/>
              </p:ext>
            </p:extLst>
          </p:nvPr>
        </p:nvGraphicFramePr>
        <p:xfrm>
          <a:off x="635000" y="786023"/>
          <a:ext cx="5461000" cy="12758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2200">
                  <a:extLst>
                    <a:ext uri="{9D8B030D-6E8A-4147-A177-3AD203B41FA5}">
                      <a16:colId xmlns:a16="http://schemas.microsoft.com/office/drawing/2014/main" val="3705294197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3356804979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1022349267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1515236939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449250551"/>
                    </a:ext>
                  </a:extLst>
                </a:gridCol>
              </a:tblGrid>
              <a:tr h="2557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PUAN TÜRÜ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>
                          <a:effectLst/>
                          <a:latin typeface="Candara" panose="020E0502030303020204" pitchFamily="34" charset="0"/>
                        </a:rPr>
                        <a:t>TYT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230672"/>
                  </a:ext>
                </a:extLst>
              </a:tr>
              <a:tr h="4628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TÜRKÇE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MATEMATİK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SOSYAL</a:t>
                      </a:r>
                      <a:b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</a:br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BİLİMLER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FEN</a:t>
                      </a:r>
                      <a:b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</a:br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BİLİMLERİ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5998167"/>
                  </a:ext>
                </a:extLst>
              </a:tr>
              <a:tr h="49864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u="none" strike="noStrike" dirty="0">
                          <a:effectLst/>
                          <a:latin typeface="Candara" panose="020E0502030303020204" pitchFamily="34" charset="0"/>
                        </a:rPr>
                        <a:t>SAYISAL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1" u="none" strike="noStrike" dirty="0">
                          <a:effectLst/>
                          <a:latin typeface="Candara" panose="020E0502030303020204" pitchFamily="34" charset="0"/>
                        </a:rPr>
                        <a:t>13%</a:t>
                      </a:r>
                      <a:endParaRPr lang="tr-TR" sz="22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1" u="none" strike="noStrike" dirty="0">
                          <a:effectLst/>
                          <a:latin typeface="Candara" panose="020E0502030303020204" pitchFamily="34" charset="0"/>
                        </a:rPr>
                        <a:t>13%</a:t>
                      </a:r>
                      <a:endParaRPr lang="tr-TR" sz="22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1" u="none" strike="noStrike">
                          <a:effectLst/>
                          <a:latin typeface="Candara" panose="020E0502030303020204" pitchFamily="34" charset="0"/>
                        </a:rPr>
                        <a:t>7%</a:t>
                      </a:r>
                      <a:endParaRPr lang="tr-TR" sz="2200" b="1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1" u="none" strike="noStrike" dirty="0">
                          <a:effectLst/>
                          <a:latin typeface="Candara" panose="020E0502030303020204" pitchFamily="34" charset="0"/>
                        </a:rPr>
                        <a:t>7%</a:t>
                      </a:r>
                      <a:endParaRPr lang="tr-TR" sz="22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31033503"/>
                  </a:ext>
                </a:extLst>
              </a:tr>
            </a:tbl>
          </a:graphicData>
        </a:graphic>
      </p:graphicFrame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08C17E91-CE2C-44ED-8AE9-8CE1227C6D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192841"/>
              </p:ext>
            </p:extLst>
          </p:nvPr>
        </p:nvGraphicFramePr>
        <p:xfrm>
          <a:off x="6175688" y="786022"/>
          <a:ext cx="4267200" cy="12856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3895">
                  <a:extLst>
                    <a:ext uri="{9D8B030D-6E8A-4147-A177-3AD203B41FA5}">
                      <a16:colId xmlns:a16="http://schemas.microsoft.com/office/drawing/2014/main" val="401948269"/>
                    </a:ext>
                  </a:extLst>
                </a:gridCol>
                <a:gridCol w="894435">
                  <a:extLst>
                    <a:ext uri="{9D8B030D-6E8A-4147-A177-3AD203B41FA5}">
                      <a16:colId xmlns:a16="http://schemas.microsoft.com/office/drawing/2014/main" val="3984489759"/>
                    </a:ext>
                  </a:extLst>
                </a:gridCol>
                <a:gridCol w="894435">
                  <a:extLst>
                    <a:ext uri="{9D8B030D-6E8A-4147-A177-3AD203B41FA5}">
                      <a16:colId xmlns:a16="http://schemas.microsoft.com/office/drawing/2014/main" val="282065394"/>
                    </a:ext>
                  </a:extLst>
                </a:gridCol>
                <a:gridCol w="894435">
                  <a:extLst>
                    <a:ext uri="{9D8B030D-6E8A-4147-A177-3AD203B41FA5}">
                      <a16:colId xmlns:a16="http://schemas.microsoft.com/office/drawing/2014/main" val="3801975790"/>
                    </a:ext>
                  </a:extLst>
                </a:gridCol>
              </a:tblGrid>
              <a:tr h="24589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>
                          <a:effectLst/>
                          <a:latin typeface="Candara" panose="020E0502030303020204" pitchFamily="34" charset="0"/>
                        </a:rPr>
                        <a:t>AYT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849139"/>
                  </a:ext>
                </a:extLst>
              </a:tr>
              <a:tr h="2458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MATEMATİK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FEN BİLİMLERİ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272512"/>
                  </a:ext>
                </a:extLst>
              </a:tr>
              <a:tr h="24589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FİZ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KİM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BİY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323186"/>
                  </a:ext>
                </a:extLst>
              </a:tr>
              <a:tr h="47950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1" u="none" strike="noStrike" dirty="0">
                          <a:effectLst/>
                          <a:latin typeface="Candara" panose="020E0502030303020204" pitchFamily="34" charset="0"/>
                        </a:rPr>
                        <a:t>30%</a:t>
                      </a:r>
                      <a:endParaRPr lang="tr-TR" sz="22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200" b="1" u="none" strike="noStrike" dirty="0">
                          <a:effectLst/>
                          <a:latin typeface="Candara" panose="020E0502030303020204" pitchFamily="34" charset="0"/>
                        </a:rPr>
                        <a:t>10%</a:t>
                      </a:r>
                      <a:endParaRPr lang="tr-TR" sz="22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200" b="1" u="none" strike="noStrike" dirty="0">
                          <a:effectLst/>
                          <a:latin typeface="Candara" panose="020E0502030303020204" pitchFamily="34" charset="0"/>
                        </a:rPr>
                        <a:t>10%</a:t>
                      </a:r>
                      <a:endParaRPr lang="tr-TR" sz="22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200" b="1" u="none" strike="noStrike" dirty="0">
                          <a:effectLst/>
                          <a:latin typeface="Candara" panose="020E0502030303020204" pitchFamily="34" charset="0"/>
                        </a:rPr>
                        <a:t>10%</a:t>
                      </a:r>
                      <a:endParaRPr lang="tr-TR" sz="22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1174247"/>
                  </a:ext>
                </a:extLst>
              </a:tr>
            </a:tbl>
          </a:graphicData>
        </a:graphic>
      </p:graphicFrame>
      <p:graphicFrame>
        <p:nvGraphicFramePr>
          <p:cNvPr id="12" name="Tablo 11">
            <a:extLst>
              <a:ext uri="{FF2B5EF4-FFF2-40B4-BE49-F238E27FC236}">
                <a16:creationId xmlns:a16="http://schemas.microsoft.com/office/drawing/2014/main" id="{3CB431A0-0781-4E60-B390-B1CD533F1B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140860"/>
              </p:ext>
            </p:extLst>
          </p:nvPr>
        </p:nvGraphicFramePr>
        <p:xfrm>
          <a:off x="635000" y="2164130"/>
          <a:ext cx="5461000" cy="39547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2964">
                  <a:extLst>
                    <a:ext uri="{9D8B030D-6E8A-4147-A177-3AD203B41FA5}">
                      <a16:colId xmlns:a16="http://schemas.microsoft.com/office/drawing/2014/main" val="3262229809"/>
                    </a:ext>
                  </a:extLst>
                </a:gridCol>
                <a:gridCol w="1644018">
                  <a:extLst>
                    <a:ext uri="{9D8B030D-6E8A-4147-A177-3AD203B41FA5}">
                      <a16:colId xmlns:a16="http://schemas.microsoft.com/office/drawing/2014/main" val="3988540771"/>
                    </a:ext>
                  </a:extLst>
                </a:gridCol>
                <a:gridCol w="1644018">
                  <a:extLst>
                    <a:ext uri="{9D8B030D-6E8A-4147-A177-3AD203B41FA5}">
                      <a16:colId xmlns:a16="http://schemas.microsoft.com/office/drawing/2014/main" val="4034458100"/>
                    </a:ext>
                  </a:extLst>
                </a:gridCol>
              </a:tblGrid>
              <a:tr h="968627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u="none" strike="noStrike" dirty="0">
                          <a:effectLst/>
                          <a:latin typeface="Candara" panose="020E0502030303020204" pitchFamily="34" charset="0"/>
                        </a:rPr>
                        <a:t>TEST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/>
                          <a:latin typeface="Candara" panose="020E0502030303020204" pitchFamily="34" charset="0"/>
                        </a:rPr>
                        <a:t>SORU SAYISI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  <a:latin typeface="Candara" panose="020E0502030303020204" pitchFamily="34" charset="0"/>
                        </a:rPr>
                        <a:t>HAM</a:t>
                      </a:r>
                    </a:p>
                    <a:p>
                      <a:pPr algn="ctr" fontAlgn="ctr"/>
                      <a:r>
                        <a:rPr lang="tr-TR" sz="1800" b="1" u="none" strike="noStrike" dirty="0">
                          <a:effectLst/>
                          <a:latin typeface="Candara" panose="020E0502030303020204" pitchFamily="34" charset="0"/>
                        </a:rPr>
                        <a:t>KATSAYI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020288"/>
                  </a:ext>
                </a:extLst>
              </a:tr>
              <a:tr h="49769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TÜRKÇE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Candara" panose="020E0502030303020204" pitchFamily="34" charset="0"/>
                        </a:rPr>
                        <a:t>40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1" u="none" strike="noStrike" dirty="0"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</a:rPr>
                        <a:t>1,30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2511901"/>
                  </a:ext>
                </a:extLst>
              </a:tr>
              <a:tr h="49769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MATEMATİK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Candara" panose="020E0502030303020204" pitchFamily="34" charset="0"/>
                        </a:rPr>
                        <a:t>40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1" u="none" strike="noStrike" dirty="0"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</a:rPr>
                        <a:t>1,30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2407142"/>
                  </a:ext>
                </a:extLst>
              </a:tr>
              <a:tr h="49769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SOSYAL BİLİMLER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Candara" panose="020E0502030303020204" pitchFamily="34" charset="0"/>
                        </a:rPr>
                        <a:t>20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1" u="none" strike="noStrike" dirty="0"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</a:rPr>
                        <a:t>1,40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2166270"/>
                  </a:ext>
                </a:extLst>
              </a:tr>
              <a:tr h="49769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FEN BİLİMLERİ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Candara" panose="020E0502030303020204" pitchFamily="34" charset="0"/>
                        </a:rPr>
                        <a:t>20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1" u="none" strike="noStrike" dirty="0"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</a:rPr>
                        <a:t>1,40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9341834"/>
                  </a:ext>
                </a:extLst>
              </a:tr>
              <a:tr h="49769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MATEMATİK 2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Candara" panose="020E0502030303020204" pitchFamily="34" charset="0"/>
                        </a:rPr>
                        <a:t>40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1" u="none" strike="noStrike" dirty="0"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5492026"/>
                  </a:ext>
                </a:extLst>
              </a:tr>
              <a:tr h="49769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FEN BİLİMLERİ 2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Candara" panose="020E0502030303020204" pitchFamily="34" charset="0"/>
                        </a:rPr>
                        <a:t>40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1" u="none" strike="noStrike" dirty="0"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20823269"/>
                  </a:ext>
                </a:extLst>
              </a:tr>
            </a:tbl>
          </a:graphicData>
        </a:graphic>
      </p:graphicFrame>
      <p:sp>
        <p:nvSpPr>
          <p:cNvPr id="16" name="Dikdörtgen 15">
            <a:extLst>
              <a:ext uri="{FF2B5EF4-FFF2-40B4-BE49-F238E27FC236}">
                <a16:creationId xmlns:a16="http://schemas.microsoft.com/office/drawing/2014/main" id="{918DF857-0BE2-4244-A996-B43132D1FD8F}"/>
              </a:ext>
            </a:extLst>
          </p:cNvPr>
          <p:cNvSpPr/>
          <p:nvPr/>
        </p:nvSpPr>
        <p:spPr>
          <a:xfrm rot="21354625">
            <a:off x="6349859" y="2520852"/>
            <a:ext cx="55943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tr-TR" b="1" dirty="0">
                <a:latin typeface="Candara" panose="020E0502030303020204" pitchFamily="34" charset="0"/>
              </a:rPr>
              <a:t>SAYISAL PUAN TÜRÜNÜN HAM TEST KATSAYLARI </a:t>
            </a:r>
          </a:p>
          <a:p>
            <a:pPr algn="ctr" fontAlgn="ctr"/>
            <a:r>
              <a:rPr lang="tr-TR" b="1" dirty="0">
                <a:latin typeface="Candara" panose="020E0502030303020204" pitchFamily="34" charset="0"/>
              </a:rPr>
              <a:t>VE</a:t>
            </a:r>
          </a:p>
          <a:p>
            <a:pPr algn="ctr" fontAlgn="ctr"/>
            <a:r>
              <a:rPr lang="tr-TR" b="1" dirty="0">
                <a:latin typeface="Candara" panose="020E0502030303020204" pitchFamily="34" charset="0"/>
              </a:rPr>
              <a:t>TESTLERİN TOPLAM PUANIN OLUŞUMUNDAKİ ORANI</a:t>
            </a:r>
            <a:endParaRPr lang="tr-TR" b="1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pic>
        <p:nvPicPr>
          <p:cNvPr id="18" name="Resim 17">
            <a:extLst>
              <a:ext uri="{FF2B5EF4-FFF2-40B4-BE49-F238E27FC236}">
                <a16:creationId xmlns:a16="http://schemas.microsoft.com/office/drawing/2014/main" id="{89F27501-CFF0-488A-AF91-71C35BF3A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488" y="3803352"/>
            <a:ext cx="358140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92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A66D8367-6780-4856-A770-6584F69428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319621"/>
              </p:ext>
            </p:extLst>
          </p:nvPr>
        </p:nvGraphicFramePr>
        <p:xfrm>
          <a:off x="501720" y="806120"/>
          <a:ext cx="5461000" cy="12758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2200">
                  <a:extLst>
                    <a:ext uri="{9D8B030D-6E8A-4147-A177-3AD203B41FA5}">
                      <a16:colId xmlns:a16="http://schemas.microsoft.com/office/drawing/2014/main" val="1667314995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037157545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1637107209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23915356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392096875"/>
                    </a:ext>
                  </a:extLst>
                </a:gridCol>
              </a:tblGrid>
              <a:tr h="3891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PUAN TÜRÜ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TYT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453143"/>
                  </a:ext>
                </a:extLst>
              </a:tr>
              <a:tr h="4268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TÜRKÇE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MATEMATİK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SOSYAL</a:t>
                      </a:r>
                      <a:b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</a:br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BİLİMLER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FEN</a:t>
                      </a:r>
                      <a:b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</a:br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BİLİMLERİ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9443985"/>
                  </a:ext>
                </a:extLst>
              </a:tr>
              <a:tr h="45985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 dirty="0">
                          <a:effectLst/>
                          <a:latin typeface="Candara" panose="020E0502030303020204" pitchFamily="34" charset="0"/>
                        </a:rPr>
                        <a:t>EŞİT AĞIRLIK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1" u="none" strike="noStrike" dirty="0">
                          <a:effectLst/>
                          <a:latin typeface="Candara" panose="020E0502030303020204" pitchFamily="34" charset="0"/>
                        </a:rPr>
                        <a:t>13%</a:t>
                      </a:r>
                      <a:endParaRPr lang="tr-TR" sz="22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1" u="none" strike="noStrike" dirty="0">
                          <a:effectLst/>
                          <a:latin typeface="Candara" panose="020E0502030303020204" pitchFamily="34" charset="0"/>
                        </a:rPr>
                        <a:t>13%</a:t>
                      </a:r>
                      <a:endParaRPr lang="tr-TR" sz="22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1" u="none" strike="noStrike" dirty="0">
                          <a:effectLst/>
                          <a:latin typeface="Candara" panose="020E0502030303020204" pitchFamily="34" charset="0"/>
                        </a:rPr>
                        <a:t>7%</a:t>
                      </a:r>
                      <a:endParaRPr lang="tr-TR" sz="22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1" u="none" strike="noStrike" dirty="0">
                          <a:effectLst/>
                          <a:latin typeface="Candara" panose="020E0502030303020204" pitchFamily="34" charset="0"/>
                        </a:rPr>
                        <a:t>7%</a:t>
                      </a:r>
                      <a:endParaRPr lang="tr-TR" sz="22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720795"/>
                  </a:ext>
                </a:extLst>
              </a:tr>
            </a:tbl>
          </a:graphicData>
        </a:graphic>
      </p:graphicFrame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F6DFFEA3-ADB1-4FAE-8B53-4CFBA8D263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809253"/>
              </p:ext>
            </p:extLst>
          </p:nvPr>
        </p:nvGraphicFramePr>
        <p:xfrm>
          <a:off x="6042408" y="806120"/>
          <a:ext cx="4267200" cy="12758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3895">
                  <a:extLst>
                    <a:ext uri="{9D8B030D-6E8A-4147-A177-3AD203B41FA5}">
                      <a16:colId xmlns:a16="http://schemas.microsoft.com/office/drawing/2014/main" val="2538675136"/>
                    </a:ext>
                  </a:extLst>
                </a:gridCol>
                <a:gridCol w="894435">
                  <a:extLst>
                    <a:ext uri="{9D8B030D-6E8A-4147-A177-3AD203B41FA5}">
                      <a16:colId xmlns:a16="http://schemas.microsoft.com/office/drawing/2014/main" val="2731986661"/>
                    </a:ext>
                  </a:extLst>
                </a:gridCol>
                <a:gridCol w="894435">
                  <a:extLst>
                    <a:ext uri="{9D8B030D-6E8A-4147-A177-3AD203B41FA5}">
                      <a16:colId xmlns:a16="http://schemas.microsoft.com/office/drawing/2014/main" val="216955256"/>
                    </a:ext>
                  </a:extLst>
                </a:gridCol>
                <a:gridCol w="894435">
                  <a:extLst>
                    <a:ext uri="{9D8B030D-6E8A-4147-A177-3AD203B41FA5}">
                      <a16:colId xmlns:a16="http://schemas.microsoft.com/office/drawing/2014/main" val="278110373"/>
                    </a:ext>
                  </a:extLst>
                </a:gridCol>
              </a:tblGrid>
              <a:tr h="37590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>
                          <a:effectLst/>
                          <a:latin typeface="Candara" panose="020E0502030303020204" pitchFamily="34" charset="0"/>
                        </a:rPr>
                        <a:t>AYT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48396"/>
                  </a:ext>
                </a:extLst>
              </a:tr>
              <a:tr h="2278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MATEMATİK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TÜRK DİLİ - SOS 1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419992"/>
                  </a:ext>
                </a:extLst>
              </a:tr>
              <a:tr h="2278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TDE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TAR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COĞ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6163936"/>
                  </a:ext>
                </a:extLst>
              </a:tr>
              <a:tr h="44425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1" u="none" strike="noStrike" dirty="0">
                          <a:effectLst/>
                          <a:latin typeface="Candara" panose="020E0502030303020204" pitchFamily="34" charset="0"/>
                        </a:rPr>
                        <a:t>30%</a:t>
                      </a:r>
                      <a:endParaRPr lang="tr-TR" sz="22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200" b="1" u="none" strike="noStrike" dirty="0">
                          <a:effectLst/>
                          <a:latin typeface="Candara" panose="020E0502030303020204" pitchFamily="34" charset="0"/>
                        </a:rPr>
                        <a:t>18%</a:t>
                      </a:r>
                      <a:endParaRPr lang="tr-TR" sz="22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200" b="1" u="none" strike="noStrike" dirty="0">
                          <a:effectLst/>
                          <a:latin typeface="Candara" panose="020E0502030303020204" pitchFamily="34" charset="0"/>
                        </a:rPr>
                        <a:t>7%</a:t>
                      </a:r>
                      <a:endParaRPr lang="tr-TR" sz="22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200" b="1" u="none" strike="noStrike" dirty="0">
                          <a:effectLst/>
                          <a:latin typeface="Candara" panose="020E0502030303020204" pitchFamily="34" charset="0"/>
                        </a:rPr>
                        <a:t>5%</a:t>
                      </a:r>
                      <a:endParaRPr lang="tr-TR" sz="22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1331852"/>
                  </a:ext>
                </a:extLst>
              </a:tr>
            </a:tbl>
          </a:graphicData>
        </a:graphic>
      </p:graphicFrame>
      <p:graphicFrame>
        <p:nvGraphicFramePr>
          <p:cNvPr id="7" name="Tablo 6">
            <a:extLst>
              <a:ext uri="{FF2B5EF4-FFF2-40B4-BE49-F238E27FC236}">
                <a16:creationId xmlns:a16="http://schemas.microsoft.com/office/drawing/2014/main" id="{B40F0675-AD5B-4854-AF8C-7812AC39D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73766"/>
              </p:ext>
            </p:extLst>
          </p:nvPr>
        </p:nvGraphicFramePr>
        <p:xfrm>
          <a:off x="501720" y="2184228"/>
          <a:ext cx="5460999" cy="39547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0333">
                  <a:extLst>
                    <a:ext uri="{9D8B030D-6E8A-4147-A177-3AD203B41FA5}">
                      <a16:colId xmlns:a16="http://schemas.microsoft.com/office/drawing/2014/main" val="4084976050"/>
                    </a:ext>
                  </a:extLst>
                </a:gridCol>
                <a:gridCol w="1820333">
                  <a:extLst>
                    <a:ext uri="{9D8B030D-6E8A-4147-A177-3AD203B41FA5}">
                      <a16:colId xmlns:a16="http://schemas.microsoft.com/office/drawing/2014/main" val="2456463625"/>
                    </a:ext>
                  </a:extLst>
                </a:gridCol>
                <a:gridCol w="1820333">
                  <a:extLst>
                    <a:ext uri="{9D8B030D-6E8A-4147-A177-3AD203B41FA5}">
                      <a16:colId xmlns:a16="http://schemas.microsoft.com/office/drawing/2014/main" val="687681262"/>
                    </a:ext>
                  </a:extLst>
                </a:gridCol>
              </a:tblGrid>
              <a:tr h="75536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u="none" strike="noStrike" dirty="0">
                          <a:effectLst/>
                          <a:latin typeface="Candara" panose="020E0502030303020204" pitchFamily="34" charset="0"/>
                        </a:rPr>
                        <a:t>TEST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effectLst/>
                          <a:latin typeface="Candara" panose="020E0502030303020204" pitchFamily="34" charset="0"/>
                        </a:rPr>
                        <a:t>SORU SAYISI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effectLst/>
                          <a:latin typeface="Candara" panose="020E0502030303020204" pitchFamily="34" charset="0"/>
                        </a:rPr>
                        <a:t>HAM</a:t>
                      </a:r>
                    </a:p>
                    <a:p>
                      <a:pPr algn="ctr" fontAlgn="ctr"/>
                      <a:r>
                        <a:rPr lang="tr-TR" sz="1600" b="1" u="none" strike="noStrike" dirty="0">
                          <a:effectLst/>
                          <a:latin typeface="Candara" panose="020E0502030303020204" pitchFamily="34" charset="0"/>
                        </a:rPr>
                        <a:t>KATSAYI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64527975"/>
                  </a:ext>
                </a:extLst>
              </a:tr>
              <a:tr h="388117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TÜRKÇE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Candara" panose="020E0502030303020204" pitchFamily="34" charset="0"/>
                        </a:rPr>
                        <a:t>40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1" u="none" strike="noStrike" dirty="0"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</a:rPr>
                        <a:t>1,30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1424408"/>
                  </a:ext>
                </a:extLst>
              </a:tr>
              <a:tr h="388117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MATEMATİK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>
                          <a:effectLst/>
                          <a:latin typeface="Candara" panose="020E0502030303020204" pitchFamily="34" charset="0"/>
                        </a:rPr>
                        <a:t>40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1" u="none" strike="noStrike" dirty="0"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</a:rPr>
                        <a:t>1,30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1323544"/>
                  </a:ext>
                </a:extLst>
              </a:tr>
              <a:tr h="435355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SOSYAL BİLİMLER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Candara" panose="020E0502030303020204" pitchFamily="34" charset="0"/>
                        </a:rPr>
                        <a:t>20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1" u="none" strike="noStrike" dirty="0"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</a:rPr>
                        <a:t>1,40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0845890"/>
                  </a:ext>
                </a:extLst>
              </a:tr>
              <a:tr h="435355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FEN BİLİMLERİ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Candara" panose="020E0502030303020204" pitchFamily="34" charset="0"/>
                        </a:rPr>
                        <a:t>20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1" u="none" strike="noStrike" dirty="0"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</a:rPr>
                        <a:t>1,40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8030012"/>
                  </a:ext>
                </a:extLst>
              </a:tr>
              <a:tr h="388117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MATEMATİK 2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Candara" panose="020E0502030303020204" pitchFamily="34" charset="0"/>
                        </a:rPr>
                        <a:t>40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1" u="none" strike="noStrike" dirty="0"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</a:rPr>
                        <a:t>3,00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6468734"/>
                  </a:ext>
                </a:extLst>
              </a:tr>
              <a:tr h="388117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TDE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Candara" panose="020E0502030303020204" pitchFamily="34" charset="0"/>
                        </a:rPr>
                        <a:t>24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1" u="none" strike="noStrike" dirty="0"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</a:rPr>
                        <a:t>1,80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7406557"/>
                  </a:ext>
                </a:extLst>
              </a:tr>
              <a:tr h="388117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TARİH 1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Candara" panose="020E0502030303020204" pitchFamily="34" charset="0"/>
                        </a:rPr>
                        <a:t>10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1" u="none" strike="noStrike" dirty="0"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</a:rPr>
                        <a:t>2,80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51175"/>
                  </a:ext>
                </a:extLst>
              </a:tr>
              <a:tr h="388117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COĞRAFYA 1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Candara" panose="020E0502030303020204" pitchFamily="34" charset="0"/>
                        </a:rPr>
                        <a:t>6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1" u="none" strike="noStrike" dirty="0"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</a:rPr>
                        <a:t>3,33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5897493"/>
                  </a:ext>
                </a:extLst>
              </a:tr>
            </a:tbl>
          </a:graphicData>
        </a:graphic>
      </p:graphicFrame>
      <p:sp>
        <p:nvSpPr>
          <p:cNvPr id="8" name="Dikdörtgen 7">
            <a:extLst>
              <a:ext uri="{FF2B5EF4-FFF2-40B4-BE49-F238E27FC236}">
                <a16:creationId xmlns:a16="http://schemas.microsoft.com/office/drawing/2014/main" id="{12E21523-3A37-44D1-BA6D-367CC9EF6E0B}"/>
              </a:ext>
            </a:extLst>
          </p:cNvPr>
          <p:cNvSpPr/>
          <p:nvPr/>
        </p:nvSpPr>
        <p:spPr>
          <a:xfrm rot="21354625">
            <a:off x="6216579" y="2540950"/>
            <a:ext cx="55943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tr-TR" b="1" dirty="0">
                <a:latin typeface="Candara" panose="020E0502030303020204" pitchFamily="34" charset="0"/>
              </a:rPr>
              <a:t>EŞİT AĞIRLIK PUAN TÜRÜNÜN HAM TEST KATSAYLARI </a:t>
            </a:r>
          </a:p>
          <a:p>
            <a:pPr algn="ctr" fontAlgn="ctr"/>
            <a:r>
              <a:rPr lang="tr-TR" b="1" dirty="0">
                <a:latin typeface="Candara" panose="020E0502030303020204" pitchFamily="34" charset="0"/>
              </a:rPr>
              <a:t>VE</a:t>
            </a:r>
          </a:p>
          <a:p>
            <a:pPr algn="ctr" fontAlgn="ctr"/>
            <a:r>
              <a:rPr lang="tr-TR" b="1" dirty="0">
                <a:latin typeface="Candara" panose="020E0502030303020204" pitchFamily="34" charset="0"/>
              </a:rPr>
              <a:t>TESTLERİN TOPLAM PUANIN OLUŞUMUNDAKİ ORANI</a:t>
            </a:r>
            <a:endParaRPr lang="tr-TR" b="1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97FD1D5A-F339-4064-92E4-E5F4D3848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208" y="3810838"/>
            <a:ext cx="358140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37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98543235-C6A6-4C34-806A-1C54B61B14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205232"/>
              </p:ext>
            </p:extLst>
          </p:nvPr>
        </p:nvGraphicFramePr>
        <p:xfrm>
          <a:off x="451478" y="725733"/>
          <a:ext cx="5461000" cy="1217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2200">
                  <a:extLst>
                    <a:ext uri="{9D8B030D-6E8A-4147-A177-3AD203B41FA5}">
                      <a16:colId xmlns:a16="http://schemas.microsoft.com/office/drawing/2014/main" val="995123665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12181569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476242215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669253338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445417950"/>
                    </a:ext>
                  </a:extLst>
                </a:gridCol>
              </a:tblGrid>
              <a:tr h="2401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PUAN TÜRÜ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>
                          <a:effectLst/>
                          <a:latin typeface="Candara" panose="020E0502030303020204" pitchFamily="34" charset="0"/>
                        </a:rPr>
                        <a:t>TYT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321576"/>
                  </a:ext>
                </a:extLst>
              </a:tr>
              <a:tr h="43462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TÜRKÇE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MATEMATİK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SOSYAL</a:t>
                      </a:r>
                      <a:b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</a:br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BİLİMLER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FEN</a:t>
                      </a:r>
                      <a:b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</a:br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BİLİMLERİ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8596099"/>
                  </a:ext>
                </a:extLst>
              </a:tr>
              <a:tr h="468246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1" u="none" strike="noStrike" dirty="0">
                          <a:effectLst/>
                          <a:latin typeface="Candara" panose="020E0502030303020204" pitchFamily="34" charset="0"/>
                        </a:rPr>
                        <a:t>SÖZEL</a:t>
                      </a:r>
                      <a:endParaRPr lang="tr-TR" sz="1800" b="1" i="1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1" u="none" strike="noStrike" dirty="0">
                          <a:effectLst/>
                          <a:latin typeface="Candara" panose="020E0502030303020204" pitchFamily="34" charset="0"/>
                        </a:rPr>
                        <a:t>13%</a:t>
                      </a:r>
                      <a:endParaRPr lang="tr-TR" sz="22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1" u="none" strike="noStrike">
                          <a:effectLst/>
                          <a:latin typeface="Candara" panose="020E0502030303020204" pitchFamily="34" charset="0"/>
                        </a:rPr>
                        <a:t>13%</a:t>
                      </a:r>
                      <a:endParaRPr lang="tr-TR" sz="2200" b="1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1" u="none" strike="noStrike" dirty="0">
                          <a:effectLst/>
                          <a:latin typeface="Candara" panose="020E0502030303020204" pitchFamily="34" charset="0"/>
                        </a:rPr>
                        <a:t>7%</a:t>
                      </a:r>
                      <a:endParaRPr lang="tr-TR" sz="22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1" u="none" strike="noStrike" dirty="0">
                          <a:effectLst/>
                          <a:latin typeface="Candara" panose="020E0502030303020204" pitchFamily="34" charset="0"/>
                        </a:rPr>
                        <a:t>7%</a:t>
                      </a:r>
                      <a:endParaRPr lang="tr-TR" sz="22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11952268"/>
                  </a:ext>
                </a:extLst>
              </a:tr>
            </a:tbl>
          </a:graphicData>
        </a:graphic>
      </p:graphicFrame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C8979DCE-E8AA-4E40-A6E7-A972C4083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853362"/>
              </p:ext>
            </p:extLst>
          </p:nvPr>
        </p:nvGraphicFramePr>
        <p:xfrm>
          <a:off x="5992167" y="725733"/>
          <a:ext cx="4267200" cy="1217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82114882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69372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060885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7397124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1830633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3411882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92789640"/>
                    </a:ext>
                  </a:extLst>
                </a:gridCol>
              </a:tblGrid>
              <a:tr h="255746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tr-TR" sz="1600" b="1" u="none" strike="noStrike" dirty="0">
                          <a:effectLst/>
                          <a:latin typeface="Candara" panose="020E0502030303020204" pitchFamily="34" charset="0"/>
                        </a:rPr>
                        <a:t>AYT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659205"/>
                  </a:ext>
                </a:extLst>
              </a:tr>
              <a:tr h="38458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TÜRK DİLİ VE EDEBİYATI</a:t>
                      </a:r>
                      <a:b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</a:br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SOSYAL BİLİMLER 1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SOSYAL BİLİMLER 2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021781"/>
                  </a:ext>
                </a:extLst>
              </a:tr>
              <a:tr h="20190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  <a:latin typeface="Candara" panose="020E0502030303020204" pitchFamily="34" charset="0"/>
                        </a:rPr>
                        <a:t>TDE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  <a:latin typeface="Candara" panose="020E0502030303020204" pitchFamily="34" charset="0"/>
                        </a:rPr>
                        <a:t>TARİH1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  <a:latin typeface="Candara" panose="020E0502030303020204" pitchFamily="34" charset="0"/>
                        </a:rPr>
                        <a:t>COĞ1</a:t>
                      </a:r>
                      <a:endParaRPr lang="tr-TR" sz="1200" b="1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TARİH2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COĞ2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FEL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DİN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1861058"/>
                  </a:ext>
                </a:extLst>
              </a:tr>
              <a:tr h="37496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1" u="none" strike="noStrike" dirty="0">
                          <a:effectLst/>
                          <a:latin typeface="Candara" panose="020E0502030303020204" pitchFamily="34" charset="0"/>
                        </a:rPr>
                        <a:t>18%</a:t>
                      </a:r>
                      <a:endParaRPr lang="tr-TR" sz="22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1" u="none" strike="noStrike" dirty="0">
                          <a:effectLst/>
                          <a:latin typeface="Candara" panose="020E0502030303020204" pitchFamily="34" charset="0"/>
                        </a:rPr>
                        <a:t>7%</a:t>
                      </a:r>
                      <a:endParaRPr lang="tr-TR" sz="22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1" u="none" strike="noStrike" dirty="0">
                          <a:effectLst/>
                          <a:latin typeface="Candara" panose="020E0502030303020204" pitchFamily="34" charset="0"/>
                        </a:rPr>
                        <a:t>5%</a:t>
                      </a:r>
                      <a:endParaRPr lang="tr-TR" sz="22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200" b="1" u="none" strike="noStrike" dirty="0">
                          <a:effectLst/>
                          <a:latin typeface="Candara" panose="020E0502030303020204" pitchFamily="34" charset="0"/>
                        </a:rPr>
                        <a:t>8%</a:t>
                      </a:r>
                      <a:endParaRPr lang="tr-TR" sz="22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200" b="1" u="none" strike="noStrike" dirty="0">
                          <a:effectLst/>
                          <a:latin typeface="Candara" panose="020E0502030303020204" pitchFamily="34" charset="0"/>
                        </a:rPr>
                        <a:t>8%</a:t>
                      </a:r>
                      <a:endParaRPr lang="tr-TR" sz="22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200" b="1" u="none" strike="noStrike" dirty="0">
                          <a:effectLst/>
                          <a:latin typeface="Candara" panose="020E0502030303020204" pitchFamily="34" charset="0"/>
                        </a:rPr>
                        <a:t>9%</a:t>
                      </a:r>
                      <a:endParaRPr lang="tr-TR" sz="22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200" b="1" u="none" strike="noStrike" dirty="0">
                          <a:effectLst/>
                          <a:latin typeface="Candara" panose="020E0502030303020204" pitchFamily="34" charset="0"/>
                        </a:rPr>
                        <a:t>5%</a:t>
                      </a:r>
                      <a:endParaRPr lang="tr-TR" sz="22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2041125"/>
                  </a:ext>
                </a:extLst>
              </a:tr>
            </a:tbl>
          </a:graphicData>
        </a:graphic>
      </p:graphicFrame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42F8E05A-01A1-40C7-AFF0-4C3215F30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141008"/>
              </p:ext>
            </p:extLst>
          </p:nvPr>
        </p:nvGraphicFramePr>
        <p:xfrm>
          <a:off x="451478" y="2113888"/>
          <a:ext cx="6121970" cy="3680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39422">
                  <a:extLst>
                    <a:ext uri="{9D8B030D-6E8A-4147-A177-3AD203B41FA5}">
                      <a16:colId xmlns:a16="http://schemas.microsoft.com/office/drawing/2014/main" val="2660839369"/>
                    </a:ext>
                  </a:extLst>
                </a:gridCol>
                <a:gridCol w="1271696">
                  <a:extLst>
                    <a:ext uri="{9D8B030D-6E8A-4147-A177-3AD203B41FA5}">
                      <a16:colId xmlns:a16="http://schemas.microsoft.com/office/drawing/2014/main" val="1279663394"/>
                    </a:ext>
                  </a:extLst>
                </a:gridCol>
                <a:gridCol w="1310852">
                  <a:extLst>
                    <a:ext uri="{9D8B030D-6E8A-4147-A177-3AD203B41FA5}">
                      <a16:colId xmlns:a16="http://schemas.microsoft.com/office/drawing/2014/main" val="298636497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1" algn="l" fontAlgn="b"/>
                      <a:r>
                        <a:rPr lang="tr-TR" sz="1800" b="1" u="none" strike="noStrike" dirty="0">
                          <a:effectLst/>
                          <a:latin typeface="Candara" panose="020E0502030303020204" pitchFamily="34" charset="0"/>
                        </a:rPr>
                        <a:t>TEST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/>
                          <a:latin typeface="Candara" panose="020E0502030303020204" pitchFamily="34" charset="0"/>
                        </a:rPr>
                        <a:t>SORU SAYISI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  <a:latin typeface="Candara" panose="020E0502030303020204" pitchFamily="34" charset="0"/>
                        </a:rPr>
                        <a:t>HAM</a:t>
                      </a:r>
                    </a:p>
                    <a:p>
                      <a:pPr algn="ctr" fontAlgn="ctr"/>
                      <a:r>
                        <a:rPr lang="tr-TR" sz="1800" b="1" u="none" strike="noStrike" dirty="0">
                          <a:effectLst/>
                          <a:latin typeface="Candara" panose="020E0502030303020204" pitchFamily="34" charset="0"/>
                        </a:rPr>
                        <a:t>KATSAYI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13837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1" algn="l" fontAlgn="b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TÜRKÇE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Candara" panose="020E0502030303020204" pitchFamily="34" charset="0"/>
                        </a:rPr>
                        <a:t>40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1" u="none" strike="noStrike" dirty="0"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</a:rPr>
                        <a:t>1,30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09125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1" algn="l" fontAlgn="b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MATEMATİK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Candara" panose="020E0502030303020204" pitchFamily="34" charset="0"/>
                        </a:rPr>
                        <a:t>40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1" u="none" strike="noStrike" dirty="0"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</a:rPr>
                        <a:t>1,30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58346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1" algn="l" fontAlgn="b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SOSYAL BİLİMLER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Candara" panose="020E0502030303020204" pitchFamily="34" charset="0"/>
                        </a:rPr>
                        <a:t>20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1" u="none" strike="noStrike" dirty="0"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</a:rPr>
                        <a:t>1,40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81927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1" algn="l" fontAlgn="b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FEN BİLİMLERİ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Candara" panose="020E0502030303020204" pitchFamily="34" charset="0"/>
                        </a:rPr>
                        <a:t>20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1" u="none" strike="noStrike" dirty="0"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</a:rPr>
                        <a:t>1,40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83492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1" algn="l" fontAlgn="b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TÜRK DİLİ VE EDEBİYATI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Candara" panose="020E0502030303020204" pitchFamily="34" charset="0"/>
                        </a:rPr>
                        <a:t>24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1" u="none" strike="noStrike" dirty="0"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</a:rPr>
                        <a:t>3,00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70726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1" algn="l" fontAlgn="b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TARİH 1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Candara" panose="020E0502030303020204" pitchFamily="34" charset="0"/>
                        </a:rPr>
                        <a:t>10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1" u="none" strike="noStrike" dirty="0"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</a:rPr>
                        <a:t>2,80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91485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1" algn="l" fontAlgn="b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COĞRAFYA 1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Candara" panose="020E0502030303020204" pitchFamily="34" charset="0"/>
                        </a:rPr>
                        <a:t>6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1" u="none" strike="noStrike" dirty="0"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</a:rPr>
                        <a:t>3,33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00806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1" algn="l" fontAlgn="b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TARİH 2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Candara" panose="020E0502030303020204" pitchFamily="34" charset="0"/>
                        </a:rPr>
                        <a:t>11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1" u="none" strike="noStrike" dirty="0"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</a:rPr>
                        <a:t>2,91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26281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1" algn="l" fontAlgn="b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COĞRAFYA 2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Candara" panose="020E0502030303020204" pitchFamily="34" charset="0"/>
                        </a:rPr>
                        <a:t>11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1" u="none" strike="noStrike" dirty="0"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</a:rPr>
                        <a:t>2,91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68929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1" algn="l" fontAlgn="b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FELSEFE GRUBU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Candara" panose="020E0502030303020204" pitchFamily="34" charset="0"/>
                        </a:rPr>
                        <a:t>12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1" u="none" strike="noStrike" dirty="0"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</a:rPr>
                        <a:t>3,00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30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1" algn="l" fontAlgn="b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DİN KÜLTÜRÜ VE AHLAK BİLGİSİ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Candara" panose="020E0502030303020204" pitchFamily="34" charset="0"/>
                        </a:rPr>
                        <a:t>6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1" u="none" strike="noStrike" dirty="0"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</a:rPr>
                        <a:t>3,33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9842294"/>
                  </a:ext>
                </a:extLst>
              </a:tr>
            </a:tbl>
          </a:graphicData>
        </a:graphic>
      </p:graphicFrame>
      <p:sp>
        <p:nvSpPr>
          <p:cNvPr id="8" name="Dikdörtgen 7">
            <a:extLst>
              <a:ext uri="{FF2B5EF4-FFF2-40B4-BE49-F238E27FC236}">
                <a16:creationId xmlns:a16="http://schemas.microsoft.com/office/drawing/2014/main" id="{6AC89BA8-7B99-4E95-A7C7-8C96A293346F}"/>
              </a:ext>
            </a:extLst>
          </p:cNvPr>
          <p:cNvSpPr/>
          <p:nvPr/>
        </p:nvSpPr>
        <p:spPr>
          <a:xfrm rot="21354625">
            <a:off x="6166337" y="2460563"/>
            <a:ext cx="55943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tr-TR" b="1" dirty="0">
                <a:latin typeface="Candara" panose="020E0502030303020204" pitchFamily="34" charset="0"/>
              </a:rPr>
              <a:t>SÖZEL PUAN TÜRÜNÜN HAM TEST KATSAYLARI </a:t>
            </a:r>
          </a:p>
          <a:p>
            <a:pPr algn="ctr" fontAlgn="ctr"/>
            <a:r>
              <a:rPr lang="tr-TR" b="1" dirty="0">
                <a:latin typeface="Candara" panose="020E0502030303020204" pitchFamily="34" charset="0"/>
              </a:rPr>
              <a:t>VE</a:t>
            </a:r>
          </a:p>
          <a:p>
            <a:pPr algn="ctr" fontAlgn="ctr"/>
            <a:r>
              <a:rPr lang="tr-TR" b="1" dirty="0">
                <a:latin typeface="Candara" panose="020E0502030303020204" pitchFamily="34" charset="0"/>
              </a:rPr>
              <a:t>TESTLERİN TOPLAM PUANIN OLUŞUMUNDAKİ ORANI</a:t>
            </a:r>
            <a:endParaRPr lang="tr-TR" b="1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33219B22-5EFB-40A3-90F4-4056830EE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967" y="3730451"/>
            <a:ext cx="358140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42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5BFD622F-EABF-43D3-B73A-2E8D84C50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965357"/>
              </p:ext>
            </p:extLst>
          </p:nvPr>
        </p:nvGraphicFramePr>
        <p:xfrm>
          <a:off x="491672" y="755878"/>
          <a:ext cx="5461000" cy="1217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2200">
                  <a:extLst>
                    <a:ext uri="{9D8B030D-6E8A-4147-A177-3AD203B41FA5}">
                      <a16:colId xmlns:a16="http://schemas.microsoft.com/office/drawing/2014/main" val="4203641469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4245554801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1618539505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1144016822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3767497073"/>
                    </a:ext>
                  </a:extLst>
                </a:gridCol>
              </a:tblGrid>
              <a:tr h="3712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PUAN TÜRÜ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>
                          <a:effectLst/>
                          <a:latin typeface="Candara" panose="020E0502030303020204" pitchFamily="34" charset="0"/>
                        </a:rPr>
                        <a:t>TYT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419015"/>
                  </a:ext>
                </a:extLst>
              </a:tr>
              <a:tr h="40723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TÜRKÇE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MATEMATİK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SOSYAL</a:t>
                      </a:r>
                      <a:b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</a:br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BİLİMLER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FEN</a:t>
                      </a:r>
                      <a:b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</a:br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BİLİMLERİ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1939187"/>
                  </a:ext>
                </a:extLst>
              </a:tr>
              <a:tr h="4387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u="none" strike="noStrike" dirty="0">
                          <a:effectLst/>
                          <a:latin typeface="Candara" panose="020E0502030303020204" pitchFamily="34" charset="0"/>
                        </a:rPr>
                        <a:t>DİL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1" u="none" strike="noStrike" dirty="0">
                          <a:effectLst/>
                          <a:latin typeface="Candara" panose="020E0502030303020204" pitchFamily="34" charset="0"/>
                        </a:rPr>
                        <a:t>13%</a:t>
                      </a:r>
                      <a:endParaRPr lang="tr-TR" sz="22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1" u="none" strike="noStrike" dirty="0">
                          <a:effectLst/>
                          <a:latin typeface="Candara" panose="020E0502030303020204" pitchFamily="34" charset="0"/>
                        </a:rPr>
                        <a:t>13%</a:t>
                      </a:r>
                      <a:endParaRPr lang="tr-TR" sz="22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1" u="none" strike="noStrike" dirty="0">
                          <a:effectLst/>
                          <a:latin typeface="Candara" panose="020E0502030303020204" pitchFamily="34" charset="0"/>
                        </a:rPr>
                        <a:t>7%</a:t>
                      </a:r>
                      <a:endParaRPr lang="tr-TR" sz="22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1" u="none" strike="noStrike" dirty="0">
                          <a:effectLst/>
                          <a:latin typeface="Candara" panose="020E0502030303020204" pitchFamily="34" charset="0"/>
                        </a:rPr>
                        <a:t>7%</a:t>
                      </a:r>
                      <a:endParaRPr lang="tr-TR" sz="22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2641255"/>
                  </a:ext>
                </a:extLst>
              </a:tr>
            </a:tbl>
          </a:graphicData>
        </a:graphic>
      </p:graphicFrame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9BE4F7B2-9AE4-41E0-A320-F488F62FF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923503"/>
              </p:ext>
            </p:extLst>
          </p:nvPr>
        </p:nvGraphicFramePr>
        <p:xfrm>
          <a:off x="6032360" y="755877"/>
          <a:ext cx="4267200" cy="12178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937675428"/>
                    </a:ext>
                  </a:extLst>
                </a:gridCol>
              </a:tblGrid>
              <a:tr h="313711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u="none" strike="noStrike" dirty="0">
                          <a:effectLst/>
                          <a:latin typeface="Candara" panose="020E0502030303020204" pitchFamily="34" charset="0"/>
                        </a:rPr>
                        <a:t>AYT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3912544"/>
                  </a:ext>
                </a:extLst>
              </a:tr>
              <a:tr h="2917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DİL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0701539"/>
                  </a:ext>
                </a:extLst>
              </a:tr>
              <a:tr h="61173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1" u="none" strike="noStrike" dirty="0">
                          <a:effectLst/>
                          <a:latin typeface="Candara" panose="020E0502030303020204" pitchFamily="34" charset="0"/>
                        </a:rPr>
                        <a:t>60%</a:t>
                      </a:r>
                      <a:endParaRPr lang="tr-TR" sz="22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5738010"/>
                  </a:ext>
                </a:extLst>
              </a:tr>
            </a:tbl>
          </a:graphicData>
        </a:graphic>
      </p:graphicFrame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F2435975-91AE-48D6-8B12-3D00C07DA6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114541"/>
              </p:ext>
            </p:extLst>
          </p:nvPr>
        </p:nvGraphicFramePr>
        <p:xfrm>
          <a:off x="491672" y="2144033"/>
          <a:ext cx="5461000" cy="39547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4000">
                  <a:extLst>
                    <a:ext uri="{9D8B030D-6E8A-4147-A177-3AD203B41FA5}">
                      <a16:colId xmlns:a16="http://schemas.microsoft.com/office/drawing/2014/main" val="4157457658"/>
                    </a:ext>
                  </a:extLst>
                </a:gridCol>
                <a:gridCol w="1483500">
                  <a:extLst>
                    <a:ext uri="{9D8B030D-6E8A-4147-A177-3AD203B41FA5}">
                      <a16:colId xmlns:a16="http://schemas.microsoft.com/office/drawing/2014/main" val="3631629352"/>
                    </a:ext>
                  </a:extLst>
                </a:gridCol>
                <a:gridCol w="1483500">
                  <a:extLst>
                    <a:ext uri="{9D8B030D-6E8A-4147-A177-3AD203B41FA5}">
                      <a16:colId xmlns:a16="http://schemas.microsoft.com/office/drawing/2014/main" val="123784386"/>
                    </a:ext>
                  </a:extLst>
                </a:gridCol>
              </a:tblGrid>
              <a:tr h="1129937">
                <a:tc>
                  <a:txBody>
                    <a:bodyPr/>
                    <a:lstStyle/>
                    <a:p>
                      <a:pPr lvl="1" algn="l" fontAlgn="ctr"/>
                      <a:r>
                        <a:rPr lang="tr-TR" sz="1800" b="1" u="none" strike="noStrike">
                          <a:effectLst/>
                          <a:latin typeface="Candara" panose="020E0502030303020204" pitchFamily="34" charset="0"/>
                        </a:rPr>
                        <a:t>TEST</a:t>
                      </a:r>
                      <a:endParaRPr lang="tr-TR" sz="1800" b="1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  <a:latin typeface="Candara" panose="020E0502030303020204" pitchFamily="34" charset="0"/>
                        </a:rPr>
                        <a:t>SORU SAYISI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effectLst/>
                          <a:latin typeface="Candara" panose="020E0502030303020204" pitchFamily="34" charset="0"/>
                        </a:rPr>
                        <a:t>HAM</a:t>
                      </a:r>
                    </a:p>
                    <a:p>
                      <a:pPr algn="ctr" fontAlgn="ctr"/>
                      <a:r>
                        <a:rPr lang="tr-TR" sz="1800" b="1" u="none" strike="noStrike" dirty="0">
                          <a:effectLst/>
                          <a:latin typeface="Candara" panose="020E0502030303020204" pitchFamily="34" charset="0"/>
                        </a:rPr>
                        <a:t>KATSAYI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51111924"/>
                  </a:ext>
                </a:extLst>
              </a:tr>
              <a:tr h="564969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TÜRKÇE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Candara" panose="020E0502030303020204" pitchFamily="34" charset="0"/>
                        </a:rPr>
                        <a:t>40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1" u="none" strike="noStrike" dirty="0"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</a:rPr>
                        <a:t>1,30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7414924"/>
                  </a:ext>
                </a:extLst>
              </a:tr>
              <a:tr h="564969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MATEMATİK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Candara" panose="020E0502030303020204" pitchFamily="34" charset="0"/>
                        </a:rPr>
                        <a:t>40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1" u="none" strike="noStrike" dirty="0"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</a:rPr>
                        <a:t>1,30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1168896"/>
                  </a:ext>
                </a:extLst>
              </a:tr>
              <a:tr h="564969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SOSYAL BİLİMLER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Candara" panose="020E0502030303020204" pitchFamily="34" charset="0"/>
                        </a:rPr>
                        <a:t>20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1" u="none" strike="noStrike" dirty="0"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</a:rPr>
                        <a:t>1,40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9723832"/>
                  </a:ext>
                </a:extLst>
              </a:tr>
              <a:tr h="564969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  <a:latin typeface="Candara" panose="020E0502030303020204" pitchFamily="34" charset="0"/>
                        </a:rPr>
                        <a:t>FEN BİLİMLERİ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Candara" panose="020E0502030303020204" pitchFamily="34" charset="0"/>
                        </a:rPr>
                        <a:t>20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1" u="none" strike="noStrike" dirty="0"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</a:rPr>
                        <a:t>1,40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9757378"/>
                  </a:ext>
                </a:extLst>
              </a:tr>
              <a:tr h="564969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>
                          <a:effectLst/>
                          <a:latin typeface="Candara" panose="020E0502030303020204" pitchFamily="34" charset="0"/>
                        </a:rPr>
                        <a:t>DİL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u="none" strike="noStrike" dirty="0">
                          <a:effectLst/>
                          <a:latin typeface="Candara" panose="020E0502030303020204" pitchFamily="34" charset="0"/>
                        </a:rPr>
                        <a:t>80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1" u="none" strike="noStrike" dirty="0"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9704813"/>
                  </a:ext>
                </a:extLst>
              </a:tr>
            </a:tbl>
          </a:graphicData>
        </a:graphic>
      </p:graphicFrame>
      <p:sp>
        <p:nvSpPr>
          <p:cNvPr id="7" name="Dikdörtgen 6">
            <a:extLst>
              <a:ext uri="{FF2B5EF4-FFF2-40B4-BE49-F238E27FC236}">
                <a16:creationId xmlns:a16="http://schemas.microsoft.com/office/drawing/2014/main" id="{E61EA4D7-A0A8-456F-94BD-C9FA54912F38}"/>
              </a:ext>
            </a:extLst>
          </p:cNvPr>
          <p:cNvSpPr/>
          <p:nvPr/>
        </p:nvSpPr>
        <p:spPr>
          <a:xfrm rot="21354625">
            <a:off x="6206531" y="2490708"/>
            <a:ext cx="55943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tr-TR" b="1" dirty="0">
                <a:latin typeface="Candara" panose="020E0502030303020204" pitchFamily="34" charset="0"/>
              </a:rPr>
              <a:t>DİL PUAN TÜRÜNÜN HAM TEST KATSAYLARI </a:t>
            </a:r>
          </a:p>
          <a:p>
            <a:pPr algn="ctr" fontAlgn="ctr"/>
            <a:r>
              <a:rPr lang="tr-TR" b="1" dirty="0">
                <a:latin typeface="Candara" panose="020E0502030303020204" pitchFamily="34" charset="0"/>
              </a:rPr>
              <a:t>VE</a:t>
            </a:r>
          </a:p>
          <a:p>
            <a:pPr algn="ctr" fontAlgn="ctr"/>
            <a:r>
              <a:rPr lang="tr-TR" b="1" dirty="0">
                <a:latin typeface="Candara" panose="020E0502030303020204" pitchFamily="34" charset="0"/>
              </a:rPr>
              <a:t>TESTLERİN TOPLAM PUANIN OLUŞUMUNDAKİ ORANI</a:t>
            </a:r>
            <a:endParaRPr lang="tr-TR" b="1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8145428-A283-409C-B27A-9D734EF63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160" y="3760596"/>
            <a:ext cx="358140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95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5232</Words>
  <Application>Microsoft Office PowerPoint</Application>
  <PresentationFormat>Geniş ekran</PresentationFormat>
  <Paragraphs>3573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5" baseType="lpstr">
      <vt:lpstr>Arial</vt:lpstr>
      <vt:lpstr>Arial Black</vt:lpstr>
      <vt:lpstr>Bahnschrift</vt:lpstr>
      <vt:lpstr>Bahnschrift Light Condensed</vt:lpstr>
      <vt:lpstr>Bahnschrift SemiBold</vt:lpstr>
      <vt:lpstr>Bahnschrift SemiBold SemiConden</vt:lpstr>
      <vt:lpstr>Calibri</vt:lpstr>
      <vt:lpstr>Calibri Light</vt:lpstr>
      <vt:lpstr>Candara</vt:lpstr>
      <vt:lpstr>Sitka Banner</vt:lpstr>
      <vt:lpstr>Office Teması</vt:lpstr>
      <vt:lpstr>2023 YKS’YE DOĞRU</vt:lpstr>
      <vt:lpstr>Üniversitelerimiz</vt:lpstr>
      <vt:lpstr>YKS Nedir?</vt:lpstr>
      <vt:lpstr>PowerPoint Sunusu</vt:lpstr>
      <vt:lpstr>PUAN TÜRLERİNİN OLUŞUMUNDA TESTLERİN ORANI</vt:lpstr>
      <vt:lpstr>PowerPoint Sunusu</vt:lpstr>
      <vt:lpstr>PowerPoint Sunusu</vt:lpstr>
      <vt:lpstr>PowerPoint Sunusu</vt:lpstr>
      <vt:lpstr>PowerPoint Sunusu</vt:lpstr>
      <vt:lpstr>PowerPoint Sunusu</vt:lpstr>
      <vt:lpstr>Ham Puan – Ortaöğretim Başarı Puanı - Ek Puan</vt:lpstr>
      <vt:lpstr>PowerPoint Sunusu</vt:lpstr>
      <vt:lpstr>Yerleştirme Puanı</vt:lpstr>
      <vt:lpstr>PowerPoint Sunusu</vt:lpstr>
      <vt:lpstr>PowerPoint Sunusu</vt:lpstr>
      <vt:lpstr>PowerPoint Sunusu</vt:lpstr>
      <vt:lpstr>Sıralama Barajları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Önemli Açıklamalar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Muhasebe</dc:creator>
  <cp:lastModifiedBy>MUHAMMED KARABULUT</cp:lastModifiedBy>
  <cp:revision>25</cp:revision>
  <cp:lastPrinted>2018-10-17T09:32:35Z</cp:lastPrinted>
  <dcterms:created xsi:type="dcterms:W3CDTF">2018-10-17T07:21:04Z</dcterms:created>
  <dcterms:modified xsi:type="dcterms:W3CDTF">2022-10-18T06:47:07Z</dcterms:modified>
</cp:coreProperties>
</file>